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7" r:id="rId2"/>
    <p:sldId id="390" r:id="rId3"/>
    <p:sldId id="391" r:id="rId4"/>
    <p:sldId id="836" r:id="rId5"/>
    <p:sldId id="342" r:id="rId6"/>
    <p:sldId id="770" r:id="rId7"/>
    <p:sldId id="774" r:id="rId8"/>
    <p:sldId id="772" r:id="rId9"/>
    <p:sldId id="492" r:id="rId10"/>
    <p:sldId id="771" r:id="rId11"/>
    <p:sldId id="837" r:id="rId12"/>
    <p:sldId id="838" r:id="rId13"/>
    <p:sldId id="839" r:id="rId14"/>
    <p:sldId id="840" r:id="rId15"/>
    <p:sldId id="841" r:id="rId16"/>
    <p:sldId id="842" r:id="rId17"/>
    <p:sldId id="843" r:id="rId18"/>
    <p:sldId id="844" r:id="rId19"/>
    <p:sldId id="845" r:id="rId20"/>
    <p:sldId id="847" r:id="rId21"/>
    <p:sldId id="848" r:id="rId22"/>
    <p:sldId id="849" r:id="rId23"/>
    <p:sldId id="850" r:id="rId24"/>
    <p:sldId id="846" r:id="rId25"/>
    <p:sldId id="851" r:id="rId26"/>
    <p:sldId id="852" r:id="rId27"/>
    <p:sldId id="853" r:id="rId28"/>
    <p:sldId id="854" r:id="rId29"/>
    <p:sldId id="855" r:id="rId30"/>
    <p:sldId id="856" r:id="rId31"/>
    <p:sldId id="859" r:id="rId32"/>
    <p:sldId id="863" r:id="rId33"/>
    <p:sldId id="866" r:id="rId34"/>
    <p:sldId id="867" r:id="rId35"/>
    <p:sldId id="864" r:id="rId36"/>
    <p:sldId id="868" r:id="rId37"/>
    <p:sldId id="857" r:id="rId38"/>
    <p:sldId id="858" r:id="rId39"/>
    <p:sldId id="860" r:id="rId40"/>
    <p:sldId id="765" r:id="rId41"/>
    <p:sldId id="766" r:id="rId42"/>
    <p:sldId id="767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SzPct val="80000"/>
      <a:buFont typeface="Wingdings" pitchFamily="2" charset="2"/>
      <a:buChar char="Ø"/>
      <a:defRPr sz="28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SzPct val="80000"/>
      <a:buFont typeface="Wingdings" pitchFamily="2" charset="2"/>
      <a:buChar char="Ø"/>
      <a:defRPr sz="28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SzPct val="80000"/>
      <a:buFont typeface="Wingdings" pitchFamily="2" charset="2"/>
      <a:buChar char="Ø"/>
      <a:defRPr sz="28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SzPct val="80000"/>
      <a:buFont typeface="Wingdings" pitchFamily="2" charset="2"/>
      <a:buChar char="Ø"/>
      <a:defRPr sz="28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SzPct val="80000"/>
      <a:buFont typeface="Wingdings" pitchFamily="2" charset="2"/>
      <a:buChar char="Ø"/>
      <a:defRPr sz="2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DDDDDD"/>
    <a:srgbClr val="990000"/>
    <a:srgbClr val="993300"/>
    <a:srgbClr val="71432F"/>
    <a:srgbClr val="003366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6106" autoAdjust="0"/>
    <p:restoredTop sz="94660"/>
  </p:normalViewPr>
  <p:slideViewPr>
    <p:cSldViewPr>
      <p:cViewPr>
        <p:scale>
          <a:sx n="66" d="100"/>
          <a:sy n="66" d="100"/>
        </p:scale>
        <p:origin x="-194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39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845253C-A39C-49F6-92B5-D3B89B649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34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E1DDF428-828C-4656-A490-F00F8C1626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69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6C99D7-13F8-4620-845B-79AD81FFA5B9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7D822-7447-4609-8B76-88C0569F2A96}" type="slidenum">
              <a:rPr lang="en-US"/>
              <a:pPr/>
              <a:t>10</a:t>
            </a:fld>
            <a:endParaRPr lang="en-US"/>
          </a:p>
        </p:txBody>
      </p:sp>
      <p:sp>
        <p:nvSpPr>
          <p:cNvPr id="101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F1B8F-FC9C-4456-B14B-1E889F8870FF}" type="slidenum">
              <a:rPr lang="en-US"/>
              <a:pPr/>
              <a:t>11</a:t>
            </a:fld>
            <a:endParaRPr lang="en-US"/>
          </a:p>
        </p:txBody>
      </p:sp>
      <p:sp>
        <p:nvSpPr>
          <p:cNvPr id="115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C9DD7D-4A2B-438A-B66F-2D60A4C9F9E5}" type="slidenum">
              <a:rPr lang="en-US"/>
              <a:pPr/>
              <a:t>12</a:t>
            </a:fld>
            <a:endParaRPr lang="en-US"/>
          </a:p>
        </p:txBody>
      </p:sp>
      <p:sp>
        <p:nvSpPr>
          <p:cNvPr id="116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6921B-85D6-4596-ADF9-4B19BF149939}" type="slidenum">
              <a:rPr lang="en-US"/>
              <a:pPr/>
              <a:t>13</a:t>
            </a:fld>
            <a:endParaRPr lang="en-US"/>
          </a:p>
        </p:txBody>
      </p:sp>
      <p:sp>
        <p:nvSpPr>
          <p:cNvPr id="116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18FCC-C17C-496F-A8C1-B2005B3D2864}" type="slidenum">
              <a:rPr lang="en-US"/>
              <a:pPr/>
              <a:t>14</a:t>
            </a:fld>
            <a:endParaRPr lang="en-US"/>
          </a:p>
        </p:txBody>
      </p:sp>
      <p:sp>
        <p:nvSpPr>
          <p:cNvPr id="116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64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BAE20-9092-4BCE-80DC-61EDA51095BE}" type="slidenum">
              <a:rPr lang="en-US"/>
              <a:pPr/>
              <a:t>15</a:t>
            </a:fld>
            <a:endParaRPr lang="en-US"/>
          </a:p>
        </p:txBody>
      </p:sp>
      <p:sp>
        <p:nvSpPr>
          <p:cNvPr id="116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663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C2DB3-2211-4A50-8B3A-6B75156ADD0F}" type="slidenum">
              <a:rPr lang="en-US"/>
              <a:pPr/>
              <a:t>16</a:t>
            </a:fld>
            <a:endParaRPr lang="en-US"/>
          </a:p>
        </p:txBody>
      </p:sp>
      <p:sp>
        <p:nvSpPr>
          <p:cNvPr id="116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AB5D1-EF78-42FA-BD07-7F2D7947A17A}" type="slidenum">
              <a:rPr lang="en-US"/>
              <a:pPr/>
              <a:t>17</a:t>
            </a:fld>
            <a:endParaRPr lang="en-US"/>
          </a:p>
        </p:txBody>
      </p:sp>
      <p:sp>
        <p:nvSpPr>
          <p:cNvPr id="117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70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57177-C5CB-4014-B785-77A2BB15EAEE}" type="slidenum">
              <a:rPr lang="en-US"/>
              <a:pPr/>
              <a:t>18</a:t>
            </a:fld>
            <a:endParaRPr lang="en-US"/>
          </a:p>
        </p:txBody>
      </p:sp>
      <p:sp>
        <p:nvSpPr>
          <p:cNvPr id="117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72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964490-A892-430B-ABE8-4DE622F0C410}" type="slidenum">
              <a:rPr lang="en-US"/>
              <a:pPr/>
              <a:t>19</a:t>
            </a:fld>
            <a:endParaRPr lang="en-US"/>
          </a:p>
        </p:txBody>
      </p:sp>
      <p:sp>
        <p:nvSpPr>
          <p:cNvPr id="117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24377F-7A14-447C-AAC1-FFC254119E7F}" type="slidenum">
              <a:rPr lang="en-US"/>
              <a:pPr/>
              <a:t>2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98A0E-32EB-4AC6-87DC-F096274BE3CA}" type="slidenum">
              <a:rPr lang="en-US"/>
              <a:pPr/>
              <a:t>20</a:t>
            </a:fld>
            <a:endParaRPr lang="en-US"/>
          </a:p>
        </p:txBody>
      </p:sp>
      <p:sp>
        <p:nvSpPr>
          <p:cNvPr id="117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7D153-40DA-4982-B7C5-E665841865E1}" type="slidenum">
              <a:rPr lang="en-US"/>
              <a:pPr/>
              <a:t>21</a:t>
            </a:fld>
            <a:endParaRPr lang="en-US"/>
          </a:p>
        </p:txBody>
      </p:sp>
      <p:sp>
        <p:nvSpPr>
          <p:cNvPr id="118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0C59FF-D3E8-4605-8617-4323DF78B455}" type="slidenum">
              <a:rPr lang="en-US"/>
              <a:pPr/>
              <a:t>22</a:t>
            </a:fld>
            <a:endParaRPr lang="en-US"/>
          </a:p>
        </p:txBody>
      </p:sp>
      <p:sp>
        <p:nvSpPr>
          <p:cNvPr id="118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739DA-98E3-4290-9828-162F80BBADB5}" type="slidenum">
              <a:rPr lang="en-US"/>
              <a:pPr/>
              <a:t>23</a:t>
            </a:fld>
            <a:endParaRPr lang="en-US"/>
          </a:p>
        </p:txBody>
      </p:sp>
      <p:sp>
        <p:nvSpPr>
          <p:cNvPr id="118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847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DE22EA-221F-4603-8B1F-1AAF1B6EA558}" type="slidenum">
              <a:rPr lang="en-US"/>
              <a:pPr/>
              <a:t>24</a:t>
            </a:fld>
            <a:endParaRPr lang="en-US"/>
          </a:p>
        </p:txBody>
      </p:sp>
      <p:sp>
        <p:nvSpPr>
          <p:cNvPr id="117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68A10-0DFD-4774-B621-A48E16C5137D}" type="slidenum">
              <a:rPr lang="en-US"/>
              <a:pPr/>
              <a:t>25</a:t>
            </a:fld>
            <a:endParaRPr lang="en-US"/>
          </a:p>
        </p:txBody>
      </p:sp>
      <p:sp>
        <p:nvSpPr>
          <p:cNvPr id="118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868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AD9A52-466A-4BEB-8652-A47B139AB5CF}" type="slidenum">
              <a:rPr lang="en-US"/>
              <a:pPr/>
              <a:t>26</a:t>
            </a:fld>
            <a:endParaRPr lang="en-US"/>
          </a:p>
        </p:txBody>
      </p:sp>
      <p:sp>
        <p:nvSpPr>
          <p:cNvPr id="118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888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348A8-9CF2-420B-85F7-204016593367}" type="slidenum">
              <a:rPr lang="en-US"/>
              <a:pPr/>
              <a:t>27</a:t>
            </a:fld>
            <a:endParaRPr lang="en-US"/>
          </a:p>
        </p:txBody>
      </p:sp>
      <p:sp>
        <p:nvSpPr>
          <p:cNvPr id="119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909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07D8C-FB4A-4B85-885C-CA6E3BA6B93B}" type="slidenum">
              <a:rPr lang="en-US"/>
              <a:pPr/>
              <a:t>28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45C96-5869-4BDA-953C-B50B37BAA94C}" type="slidenum">
              <a:rPr lang="en-US"/>
              <a:pPr/>
              <a:t>29</a:t>
            </a:fld>
            <a:endParaRPr lang="en-US"/>
          </a:p>
        </p:txBody>
      </p:sp>
      <p:sp>
        <p:nvSpPr>
          <p:cNvPr id="119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6926E-7D21-4238-8F14-F452B1EF361B}" type="slidenum">
              <a:rPr lang="en-US"/>
              <a:pPr/>
              <a:t>3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DECA3-1E5D-4663-BAA7-2C1D568DBEF9}" type="slidenum">
              <a:rPr lang="en-US"/>
              <a:pPr/>
              <a:t>30</a:t>
            </a:fld>
            <a:endParaRPr lang="en-US"/>
          </a:p>
        </p:txBody>
      </p:sp>
      <p:sp>
        <p:nvSpPr>
          <p:cNvPr id="119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970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8A33B-B801-40AA-82C3-645A2B3B3757}" type="slidenum">
              <a:rPr lang="en-US"/>
              <a:pPr/>
              <a:t>31</a:t>
            </a:fld>
            <a:endParaRPr lang="en-US"/>
          </a:p>
        </p:txBody>
      </p:sp>
      <p:sp>
        <p:nvSpPr>
          <p:cNvPr id="120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C5C16E-96B0-4269-B4D1-DA4D124C6A67}" type="slidenum">
              <a:rPr lang="en-US"/>
              <a:pPr/>
              <a:t>37</a:t>
            </a:fld>
            <a:endParaRPr lang="en-US"/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01433A-C979-4E05-B4EC-FCAD7B3E2C28}" type="slidenum">
              <a:rPr lang="en-US"/>
              <a:pPr/>
              <a:t>38</a:t>
            </a:fld>
            <a:endParaRPr lang="en-US"/>
          </a:p>
        </p:txBody>
      </p:sp>
      <p:sp>
        <p:nvSpPr>
          <p:cNvPr id="120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45B83-950E-4D1B-B2B2-43D3B7E8F263}" type="slidenum">
              <a:rPr lang="en-US"/>
              <a:pPr/>
              <a:t>39</a:t>
            </a:fld>
            <a:endParaRPr lang="en-US"/>
          </a:p>
        </p:txBody>
      </p:sp>
      <p:sp>
        <p:nvSpPr>
          <p:cNvPr id="120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06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FECD9-F726-4F2F-99AC-DDBF699DFC16}" type="slidenum">
              <a:rPr lang="en-US"/>
              <a:pPr/>
              <a:t>40</a:t>
            </a:fld>
            <a:endParaRPr lang="en-US"/>
          </a:p>
        </p:txBody>
      </p:sp>
      <p:sp>
        <p:nvSpPr>
          <p:cNvPr id="100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03A7C-0F5D-4EE6-AB2F-F4D3FFF0B68E}" type="slidenum">
              <a:rPr lang="en-US"/>
              <a:pPr/>
              <a:t>41</a:t>
            </a:fld>
            <a:endParaRPr lang="en-US"/>
          </a:p>
        </p:txBody>
      </p:sp>
      <p:sp>
        <p:nvSpPr>
          <p:cNvPr id="100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E42F9-097F-450E-A664-62641DF51F19}" type="slidenum">
              <a:rPr lang="en-US"/>
              <a:pPr/>
              <a:t>42</a:t>
            </a:fld>
            <a:endParaRPr lang="en-US"/>
          </a:p>
        </p:txBody>
      </p:sp>
      <p:sp>
        <p:nvSpPr>
          <p:cNvPr id="100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1737C0-BE94-44CC-ADC0-B26007599532}" type="slidenum">
              <a:rPr lang="en-US"/>
              <a:pPr/>
              <a:t>4</a:t>
            </a:fld>
            <a:endParaRPr lang="en-US"/>
          </a:p>
        </p:txBody>
      </p:sp>
      <p:sp>
        <p:nvSpPr>
          <p:cNvPr id="115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FEE97-FEE5-4802-9AA2-E482C5B19A45}" type="slidenum">
              <a:rPr lang="en-US"/>
              <a:pPr/>
              <a:t>5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6D2C7-8668-4912-AFB3-B29DCE099012}" type="slidenum">
              <a:rPr lang="en-US"/>
              <a:pPr/>
              <a:t>6</a:t>
            </a:fld>
            <a:endParaRPr lang="en-US"/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8BD76A-07DF-4669-A035-78D0334BCB50}" type="slidenum">
              <a:rPr lang="en-US"/>
              <a:pPr/>
              <a:t>7</a:t>
            </a:fld>
            <a:endParaRPr lang="en-US"/>
          </a:p>
        </p:txBody>
      </p:sp>
      <p:sp>
        <p:nvSpPr>
          <p:cNvPr id="102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F9AF0-23AF-4EF0-B36A-68974BCF5D40}" type="slidenum">
              <a:rPr lang="en-US"/>
              <a:pPr/>
              <a:t>8</a:t>
            </a:fld>
            <a:endParaRPr lang="en-US"/>
          </a:p>
        </p:txBody>
      </p:sp>
      <p:sp>
        <p:nvSpPr>
          <p:cNvPr id="101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BCDFB-1C84-49A9-BC75-6B6C4F732B5D}" type="slidenum">
              <a:rPr lang="en-US"/>
              <a:pPr/>
              <a:t>9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9-</a:t>
            </a:r>
            <a:fld id="{4A968A8A-E7F8-4ED3-8F5C-8579EF0A03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2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9-</a:t>
            </a:r>
            <a:fld id="{476AF27B-1C36-4DC5-B572-971B3B4F3D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7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9-</a:t>
            </a:r>
            <a:fld id="{E3BA5635-B638-45F5-AB58-EBB93AEBCE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2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9-</a:t>
            </a:r>
            <a:fld id="{7F5A7A4E-098C-4362-B1B8-A864F82822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2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9-</a:t>
            </a:r>
            <a:fld id="{80BD51E9-896C-4E95-849C-AA6FC3C9C4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2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9-</a:t>
            </a:r>
            <a:fld id="{06320D30-4192-4EF0-A557-2661992F3C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3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9-</a:t>
            </a:r>
            <a:fld id="{2C381700-470A-42DC-9324-C549CDC7EB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9-</a:t>
            </a:r>
            <a:fld id="{28222112-21A8-46B1-9110-4D578CE806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9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9-</a:t>
            </a:r>
            <a:fld id="{2DF3B9AF-5827-425F-A474-5278C500BB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1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9-</a:t>
            </a:r>
            <a:fld id="{D2E160CB-3CB5-4DD2-AA13-6FC88A6E0F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1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9-</a:t>
            </a:r>
            <a:fld id="{898569A1-671C-4140-97C0-C6F963F9D0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0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r>
              <a:rPr lang="en-US"/>
              <a:t>Ch 9-</a:t>
            </a:r>
            <a:fld id="{1D1FA787-CB61-43DF-BEDC-F6DEF2B61C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B7672C97-C186-4D97-AC75-1D3A472CF1B2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407988"/>
            <a:ext cx="7769225" cy="1739900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/>
              <a:t>Chapter 9:</a:t>
            </a:r>
            <a:br>
              <a:rPr lang="en-US" sz="3600"/>
            </a:br>
            <a:r>
              <a:rPr lang="en-US" sz="3600"/>
              <a:t>Strategy Review, Evaluation and Control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69225" cy="3654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Strategic Management: </a:t>
            </a:r>
          </a:p>
          <a:p>
            <a:pPr algn="ctr"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Concepts and Cases</a:t>
            </a:r>
            <a:r>
              <a:rPr lang="en-US">
                <a:solidFill>
                  <a:schemeClr val="bg1"/>
                </a:solidFill>
              </a:rPr>
              <a:t>.  </a:t>
            </a:r>
            <a:r>
              <a:rPr lang="en-US" b="1">
                <a:solidFill>
                  <a:schemeClr val="bg1"/>
                </a:solidFill>
              </a:rPr>
              <a:t>9</a:t>
            </a:r>
            <a:r>
              <a:rPr lang="en-US" b="1" baseline="30000">
                <a:solidFill>
                  <a:schemeClr val="bg1"/>
                </a:solidFill>
              </a:rPr>
              <a:t>th</a:t>
            </a:r>
            <a:r>
              <a:rPr lang="en-US" b="1">
                <a:solidFill>
                  <a:schemeClr val="bg1"/>
                </a:solidFill>
              </a:rPr>
              <a:t> edition</a:t>
            </a:r>
          </a:p>
          <a:p>
            <a:pPr algn="ctr">
              <a:buFontTx/>
              <a:buNone/>
            </a:pPr>
            <a:r>
              <a:rPr lang="en-US">
                <a:solidFill>
                  <a:schemeClr val="bg1"/>
                </a:solidFill>
              </a:rPr>
              <a:t>Fred R. David</a:t>
            </a:r>
          </a:p>
          <a:p>
            <a:pPr algn="ctr"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PowerPoint Slides by</a:t>
            </a:r>
          </a:p>
          <a:p>
            <a:pPr algn="ctr"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Anthony F. Chelte</a:t>
            </a:r>
          </a:p>
          <a:p>
            <a:pPr algn="ctr"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Western New England College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FCDDF620-B716-4672-9439-F0CFC41EDA2E}" type="slidenum">
              <a:rPr lang="en-US"/>
              <a:pPr/>
              <a:t>10</a:t>
            </a:fld>
            <a:endParaRPr lang="en-US"/>
          </a:p>
        </p:txBody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978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many organizations, evaluation is an appraisal of performance –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Have assets increased?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Increase in profitability?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Increase in sales?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Increase in productivity?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Profit margins, ROI and EPS ratios increased?</a:t>
            </a:r>
          </a:p>
        </p:txBody>
      </p:sp>
      <p:sp>
        <p:nvSpPr>
          <p:cNvPr id="1014788" name="Rectangle 4"/>
          <p:cNvSpPr>
            <a:spLocks noChangeArrowheads="1"/>
          </p:cNvSpPr>
          <p:nvPr/>
        </p:nvSpPr>
        <p:spPr bwMode="auto">
          <a:xfrm>
            <a:off x="685800" y="711200"/>
            <a:ext cx="7769225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Strategy Evaluation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1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1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1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1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1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7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C16BAB77-A79F-4122-885C-A657DE466399}" type="slidenum">
              <a:rPr lang="en-US"/>
              <a:pPr/>
              <a:t>11</a:t>
            </a:fld>
            <a:endParaRPr lang="en-US"/>
          </a:p>
        </p:txBody>
      </p:sp>
      <p:sp>
        <p:nvSpPr>
          <p:cNvPr id="1157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978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>
                <a:solidFill>
                  <a:schemeClr val="bg1"/>
                </a:solidFill>
              </a:rPr>
              <a:t>Four Criteria (Richard Rummelt):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SzPct val="80000"/>
            </a:pPr>
            <a:r>
              <a:rPr lang="en-US" sz="3600">
                <a:solidFill>
                  <a:schemeClr val="bg1"/>
                </a:solidFill>
              </a:rPr>
              <a:t>Consistency</a:t>
            </a:r>
          </a:p>
          <a:p>
            <a:pPr>
              <a:lnSpc>
                <a:spcPct val="90000"/>
              </a:lnSpc>
              <a:buSzPct val="80000"/>
            </a:pPr>
            <a:r>
              <a:rPr lang="en-US" sz="3600">
                <a:solidFill>
                  <a:schemeClr val="bg1"/>
                </a:solidFill>
              </a:rPr>
              <a:t>Consonance</a:t>
            </a:r>
          </a:p>
          <a:p>
            <a:pPr>
              <a:lnSpc>
                <a:spcPct val="90000"/>
              </a:lnSpc>
              <a:buSzPct val="80000"/>
            </a:pPr>
            <a:r>
              <a:rPr lang="en-US" sz="3600">
                <a:solidFill>
                  <a:schemeClr val="bg1"/>
                </a:solidFill>
              </a:rPr>
              <a:t>Feasibility</a:t>
            </a:r>
          </a:p>
          <a:p>
            <a:pPr>
              <a:lnSpc>
                <a:spcPct val="90000"/>
              </a:lnSpc>
              <a:buSzPct val="80000"/>
            </a:pPr>
            <a:r>
              <a:rPr lang="en-US" sz="3600">
                <a:solidFill>
                  <a:schemeClr val="bg1"/>
                </a:solidFill>
              </a:rPr>
              <a:t>Advantage</a:t>
            </a:r>
          </a:p>
        </p:txBody>
      </p:sp>
      <p:sp>
        <p:nvSpPr>
          <p:cNvPr id="1157123" name="Rectangle 3"/>
          <p:cNvSpPr>
            <a:spLocks noChangeArrowheads="1"/>
          </p:cNvSpPr>
          <p:nvPr/>
        </p:nvSpPr>
        <p:spPr bwMode="auto">
          <a:xfrm>
            <a:off x="685800" y="711200"/>
            <a:ext cx="7769225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Strategy Evaluation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2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6D651E0B-B7CA-4B23-BC28-8A25194AABD1}" type="slidenum">
              <a:rPr lang="en-US"/>
              <a:pPr/>
              <a:t>12</a:t>
            </a:fld>
            <a:endParaRPr lang="en-US"/>
          </a:p>
        </p:txBody>
      </p:sp>
      <p:sp>
        <p:nvSpPr>
          <p:cNvPr id="1159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978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</a:rPr>
              <a:t>Consistency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lvl="1"/>
            <a:r>
              <a:rPr lang="en-US">
                <a:solidFill>
                  <a:schemeClr val="bg1"/>
                </a:solidFill>
              </a:rPr>
              <a:t>Strategy should not present inconsistent goals and policies.</a:t>
            </a:r>
          </a:p>
          <a:p>
            <a:pPr lvl="1"/>
            <a:endParaRPr lang="en-US">
              <a:solidFill>
                <a:schemeClr val="bg1"/>
              </a:solidFill>
            </a:endParaRPr>
          </a:p>
          <a:p>
            <a:pPr lvl="2"/>
            <a:r>
              <a:rPr lang="en-US">
                <a:solidFill>
                  <a:schemeClr val="bg1"/>
                </a:solidFill>
              </a:rPr>
              <a:t>Conflict and interdepartmental bickering symptomatic of managerial disorder and strategic inconsistency</a:t>
            </a:r>
          </a:p>
        </p:txBody>
      </p:sp>
      <p:sp>
        <p:nvSpPr>
          <p:cNvPr id="1159171" name="Rectangle 3"/>
          <p:cNvSpPr>
            <a:spLocks noChangeArrowheads="1"/>
          </p:cNvSpPr>
          <p:nvPr/>
        </p:nvSpPr>
        <p:spPr bwMode="auto">
          <a:xfrm>
            <a:off x="685800" y="711200"/>
            <a:ext cx="7769225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Rummelt’s Criteria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9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9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9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9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9170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B095AC4B-60E9-432B-BFE2-D4D08B5A9B31}" type="slidenum">
              <a:rPr lang="en-US"/>
              <a:pPr/>
              <a:t>13</a:t>
            </a:fld>
            <a:endParaRPr lang="en-US"/>
          </a:p>
        </p:txBody>
      </p:sp>
      <p:sp>
        <p:nvSpPr>
          <p:cNvPr id="1161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978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</a:rPr>
              <a:t>Consonance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lvl="1"/>
            <a:r>
              <a:rPr lang="en-US">
                <a:solidFill>
                  <a:schemeClr val="bg1"/>
                </a:solidFill>
              </a:rPr>
              <a:t>Need for strategies to examine sets of trends</a:t>
            </a:r>
          </a:p>
          <a:p>
            <a:pPr lvl="1"/>
            <a:endParaRPr lang="en-US">
              <a:solidFill>
                <a:schemeClr val="bg1"/>
              </a:solidFill>
            </a:endParaRPr>
          </a:p>
          <a:p>
            <a:pPr lvl="2"/>
            <a:r>
              <a:rPr lang="en-US">
                <a:solidFill>
                  <a:schemeClr val="bg1"/>
                </a:solidFill>
              </a:rPr>
              <a:t>Adaptive response to external environment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Trends are results of interactions among other trends</a:t>
            </a:r>
          </a:p>
        </p:txBody>
      </p:sp>
      <p:sp>
        <p:nvSpPr>
          <p:cNvPr id="1161219" name="Rectangle 3"/>
          <p:cNvSpPr>
            <a:spLocks noChangeArrowheads="1"/>
          </p:cNvSpPr>
          <p:nvPr/>
        </p:nvSpPr>
        <p:spPr bwMode="auto">
          <a:xfrm>
            <a:off x="685800" y="711200"/>
            <a:ext cx="7769225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Rummelt’s Criteria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1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1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1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1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1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1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1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61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121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E0E20B0D-D337-4721-87ED-F3F19DF3AEBA}" type="slidenum">
              <a:rPr lang="en-US"/>
              <a:pPr/>
              <a:t>14</a:t>
            </a:fld>
            <a:endParaRPr lang="en-US"/>
          </a:p>
        </p:txBody>
      </p:sp>
      <p:sp>
        <p:nvSpPr>
          <p:cNvPr id="1163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978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</a:rPr>
              <a:t>Feasibility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lvl="1"/>
            <a:r>
              <a:rPr lang="en-US">
                <a:solidFill>
                  <a:schemeClr val="bg1"/>
                </a:solidFill>
              </a:rPr>
              <a:t>Neither overtax resources or create unsolvable subproblems</a:t>
            </a:r>
          </a:p>
          <a:p>
            <a:pPr lvl="1"/>
            <a:endParaRPr lang="en-US">
              <a:solidFill>
                <a:schemeClr val="bg1"/>
              </a:solidFill>
            </a:endParaRPr>
          </a:p>
          <a:p>
            <a:pPr lvl="2"/>
            <a:r>
              <a:rPr lang="en-US">
                <a:solidFill>
                  <a:schemeClr val="bg1"/>
                </a:solidFill>
              </a:rPr>
              <a:t>Organizations must demonstrate the abilities, competencies, skills and talents to carry out a given strategy</a:t>
            </a:r>
          </a:p>
        </p:txBody>
      </p:sp>
      <p:sp>
        <p:nvSpPr>
          <p:cNvPr id="1163267" name="Rectangle 3"/>
          <p:cNvSpPr>
            <a:spLocks noChangeArrowheads="1"/>
          </p:cNvSpPr>
          <p:nvPr/>
        </p:nvSpPr>
        <p:spPr bwMode="auto">
          <a:xfrm>
            <a:off x="685800" y="711200"/>
            <a:ext cx="7769225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Rummelt’s Criteria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3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3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3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3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3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3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326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9405A205-FBF2-490E-B22D-47AACD1F991D}" type="slidenum">
              <a:rPr lang="en-US"/>
              <a:pPr/>
              <a:t>15</a:t>
            </a:fld>
            <a:endParaRPr lang="en-US"/>
          </a:p>
        </p:txBody>
      </p:sp>
      <p:sp>
        <p:nvSpPr>
          <p:cNvPr id="1165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978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3600">
                <a:solidFill>
                  <a:schemeClr val="bg1"/>
                </a:solidFill>
              </a:rPr>
              <a:t>Advantage</a:t>
            </a:r>
          </a:p>
          <a:p>
            <a:pPr>
              <a:buFontTx/>
              <a:buNone/>
            </a:pPr>
            <a:endParaRPr lang="en-US" sz="3600">
              <a:solidFill>
                <a:schemeClr val="bg1"/>
              </a:solidFill>
            </a:endParaRPr>
          </a:p>
          <a:p>
            <a:pPr lvl="1"/>
            <a:r>
              <a:rPr lang="en-US" sz="3200">
                <a:solidFill>
                  <a:schemeClr val="bg1"/>
                </a:solidFill>
              </a:rPr>
              <a:t>Creation or maintenance of competitive advantage</a:t>
            </a:r>
          </a:p>
          <a:p>
            <a:pPr lvl="1"/>
            <a:endParaRPr lang="en-US" sz="3200">
              <a:solidFill>
                <a:schemeClr val="bg1"/>
              </a:solidFill>
            </a:endParaRPr>
          </a:p>
          <a:p>
            <a:pPr lvl="2"/>
            <a:r>
              <a:rPr lang="en-US" sz="2800">
                <a:solidFill>
                  <a:schemeClr val="bg1"/>
                </a:solidFill>
              </a:rPr>
              <a:t>Superiority in resources, skills, or position</a:t>
            </a:r>
          </a:p>
        </p:txBody>
      </p:sp>
      <p:sp>
        <p:nvSpPr>
          <p:cNvPr id="1165315" name="Rectangle 3"/>
          <p:cNvSpPr>
            <a:spLocks noChangeArrowheads="1"/>
          </p:cNvSpPr>
          <p:nvPr/>
        </p:nvSpPr>
        <p:spPr bwMode="auto">
          <a:xfrm>
            <a:off x="685800" y="711200"/>
            <a:ext cx="7769225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Rummelt’s Criteria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5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5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5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5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5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5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31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A1B8FD11-4478-4576-9AF9-720868AFE5B7}" type="slidenum">
              <a:rPr lang="en-US"/>
              <a:pPr/>
              <a:t>16</a:t>
            </a:fld>
            <a:endParaRPr lang="en-US"/>
          </a:p>
        </p:txBody>
      </p:sp>
      <p:sp>
        <p:nvSpPr>
          <p:cNvPr id="1167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978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>
                <a:solidFill>
                  <a:schemeClr val="bg1"/>
                </a:solidFill>
              </a:rPr>
              <a:t>Difficulty in strategy evaluation –</a:t>
            </a:r>
          </a:p>
          <a:p>
            <a:pPr marL="609600" indent="-609600"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Increase in environment’s complexity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Difficulty predicting future with accuracy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Increasing number of variables</a:t>
            </a:r>
          </a:p>
        </p:txBody>
      </p:sp>
      <p:sp>
        <p:nvSpPr>
          <p:cNvPr id="1167363" name="Rectangle 3"/>
          <p:cNvSpPr>
            <a:spLocks noChangeArrowheads="1"/>
          </p:cNvSpPr>
          <p:nvPr/>
        </p:nvSpPr>
        <p:spPr bwMode="auto">
          <a:xfrm>
            <a:off x="685800" y="711200"/>
            <a:ext cx="7769225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Strategy Evaluation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6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67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67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67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6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B4982223-4E88-4A02-A5E1-2472B2B3D92A}" type="slidenum">
              <a:rPr lang="en-US"/>
              <a:pPr/>
              <a:t>17</a:t>
            </a:fld>
            <a:endParaRPr lang="en-US"/>
          </a:p>
        </p:txBody>
      </p:sp>
      <p:sp>
        <p:nvSpPr>
          <p:cNvPr id="1169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978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>
                <a:solidFill>
                  <a:schemeClr val="bg1"/>
                </a:solidFill>
              </a:rPr>
              <a:t>Difficulty in strategy evaluation –</a:t>
            </a:r>
          </a:p>
          <a:p>
            <a:pPr marL="609600" indent="-609600">
              <a:buFontTx/>
              <a:buNone/>
            </a:pPr>
            <a:endParaRPr lang="en-US" sz="3600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 startAt="4"/>
            </a:pPr>
            <a:r>
              <a:rPr lang="en-US" sz="3600">
                <a:solidFill>
                  <a:schemeClr val="bg1"/>
                </a:solidFill>
              </a:rPr>
              <a:t>Rate of obsolescence of plans</a:t>
            </a:r>
          </a:p>
          <a:p>
            <a:pPr marL="609600" indent="-609600">
              <a:buFontTx/>
              <a:buAutoNum type="arabicPeriod" startAt="4"/>
            </a:pPr>
            <a:r>
              <a:rPr lang="en-US" sz="3600">
                <a:solidFill>
                  <a:schemeClr val="bg1"/>
                </a:solidFill>
              </a:rPr>
              <a:t>Domestic and global events</a:t>
            </a:r>
          </a:p>
          <a:p>
            <a:pPr marL="609600" indent="-609600">
              <a:buFontTx/>
              <a:buAutoNum type="arabicPeriod" startAt="4"/>
            </a:pPr>
            <a:r>
              <a:rPr lang="en-US" sz="3600">
                <a:solidFill>
                  <a:schemeClr val="bg1"/>
                </a:solidFill>
              </a:rPr>
              <a:t>Decreasing time span for planning certainty</a:t>
            </a:r>
          </a:p>
        </p:txBody>
      </p:sp>
      <p:sp>
        <p:nvSpPr>
          <p:cNvPr id="1169411" name="Rectangle 3"/>
          <p:cNvSpPr>
            <a:spLocks noChangeArrowheads="1"/>
          </p:cNvSpPr>
          <p:nvPr/>
        </p:nvSpPr>
        <p:spPr bwMode="auto">
          <a:xfrm>
            <a:off x="685800" y="711200"/>
            <a:ext cx="7769225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Strategy Evaluation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69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69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69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69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94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AF952CB1-BA25-4CAF-BC76-F3AF31D031D7}" type="slidenum">
              <a:rPr lang="en-US"/>
              <a:pPr/>
              <a:t>18</a:t>
            </a:fld>
            <a:endParaRPr lang="en-US"/>
          </a:p>
        </p:txBody>
      </p:sp>
      <p:sp>
        <p:nvSpPr>
          <p:cNvPr id="1171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978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3600">
                <a:solidFill>
                  <a:schemeClr val="bg1"/>
                </a:solidFill>
              </a:rPr>
              <a:t>Strategy evaluation should –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3600">
              <a:solidFill>
                <a:schemeClr val="bg1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sz="3200">
                <a:solidFill>
                  <a:schemeClr val="bg1"/>
                </a:solidFill>
              </a:rPr>
              <a:t>Initiative managerial questioning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3200">
                <a:solidFill>
                  <a:schemeClr val="bg1"/>
                </a:solidFill>
              </a:rPr>
              <a:t>Trigger review of objectives and values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3200">
                <a:solidFill>
                  <a:schemeClr val="bg1"/>
                </a:solidFill>
              </a:rPr>
              <a:t>Stimulate creativity in generating alternatives</a:t>
            </a:r>
          </a:p>
        </p:txBody>
      </p:sp>
      <p:sp>
        <p:nvSpPr>
          <p:cNvPr id="1171459" name="Rectangle 3"/>
          <p:cNvSpPr>
            <a:spLocks noChangeArrowheads="1"/>
          </p:cNvSpPr>
          <p:nvPr/>
        </p:nvSpPr>
        <p:spPr bwMode="auto">
          <a:xfrm>
            <a:off x="685800" y="457200"/>
            <a:ext cx="7769225" cy="7016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Process of Strategy Evaluation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71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71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71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71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45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C370092D-DC42-4E9C-96C8-1EFE4AF851D2}" type="slidenum">
              <a:rPr lang="en-US"/>
              <a:pPr/>
              <a:t>19</a:t>
            </a:fld>
            <a:endParaRPr lang="en-US"/>
          </a:p>
        </p:txBody>
      </p:sp>
      <p:sp>
        <p:nvSpPr>
          <p:cNvPr id="1173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978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>
                <a:solidFill>
                  <a:schemeClr val="bg1"/>
                </a:solidFill>
              </a:rPr>
              <a:t>Review of underlying bases of strategy –</a:t>
            </a:r>
          </a:p>
          <a:p>
            <a:pPr marL="609600" indent="-609600"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990600" lvl="1" indent="-533400"/>
            <a:r>
              <a:rPr lang="en-US">
                <a:solidFill>
                  <a:schemeClr val="bg1"/>
                </a:solidFill>
              </a:rPr>
              <a:t>Develop revised EFE Matrix</a:t>
            </a:r>
          </a:p>
          <a:p>
            <a:pPr marL="990600" lvl="1" indent="-533400"/>
            <a:endParaRPr lang="en-US">
              <a:solidFill>
                <a:schemeClr val="bg1"/>
              </a:solidFill>
            </a:endParaRPr>
          </a:p>
          <a:p>
            <a:pPr marL="990600" lvl="1" indent="-533400"/>
            <a:r>
              <a:rPr lang="en-US">
                <a:solidFill>
                  <a:schemeClr val="bg1"/>
                </a:solidFill>
              </a:rPr>
              <a:t>Develop revised IFE Matrix</a:t>
            </a:r>
          </a:p>
          <a:p>
            <a:pPr marL="990600" lvl="1" indent="-533400"/>
            <a:endParaRPr lang="en-US">
              <a:solidFill>
                <a:schemeClr val="bg1"/>
              </a:solidFill>
            </a:endParaRPr>
          </a:p>
        </p:txBody>
      </p:sp>
      <p:sp>
        <p:nvSpPr>
          <p:cNvPr id="1173507" name="Rectangle 3"/>
          <p:cNvSpPr>
            <a:spLocks noChangeArrowheads="1"/>
          </p:cNvSpPr>
          <p:nvPr/>
        </p:nvSpPr>
        <p:spPr bwMode="auto">
          <a:xfrm>
            <a:off x="685800" y="457200"/>
            <a:ext cx="7769225" cy="7016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Reviewing Bases of Strategy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73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73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73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350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F13CD8B1-90E1-4585-92CB-20469E85C5E3}" type="slidenum">
              <a:rPr lang="en-US"/>
              <a:pPr/>
              <a:t>2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Outline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848600" cy="3657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Nature of Strategy Evaluation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A Strategy-Evaluation Framework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Published Sources of Strategy-Evaluation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851B6514-C9A4-429C-A740-A391D0C39E07}" type="slidenum">
              <a:rPr lang="en-US"/>
              <a:pPr/>
              <a:t>20</a:t>
            </a:fld>
            <a:endParaRPr lang="en-US"/>
          </a:p>
        </p:txBody>
      </p:sp>
      <p:sp>
        <p:nvSpPr>
          <p:cNvPr id="1177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978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Review effectiveness of strategy –</a:t>
            </a:r>
          </a:p>
          <a:p>
            <a:pPr marL="609600" indent="-609600"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800">
                <a:solidFill>
                  <a:schemeClr val="bg1"/>
                </a:solidFill>
              </a:rPr>
              <a:t>Competitors’ reaction to strategy</a:t>
            </a:r>
          </a:p>
          <a:p>
            <a:pPr marL="609600" indent="-609600">
              <a:buFontTx/>
              <a:buAutoNum type="arabicPeriod"/>
            </a:pPr>
            <a:r>
              <a:rPr lang="en-US" sz="2800">
                <a:solidFill>
                  <a:schemeClr val="bg1"/>
                </a:solidFill>
              </a:rPr>
              <a:t>Competitors’ change in strategy</a:t>
            </a:r>
          </a:p>
          <a:p>
            <a:pPr marL="609600" indent="-609600">
              <a:buFontTx/>
              <a:buAutoNum type="arabicPeriod"/>
            </a:pPr>
            <a:r>
              <a:rPr lang="en-US" sz="2800">
                <a:solidFill>
                  <a:schemeClr val="bg1"/>
                </a:solidFill>
              </a:rPr>
              <a:t>Competitors’ changes in strengths and weaknesses</a:t>
            </a:r>
          </a:p>
          <a:p>
            <a:pPr marL="609600" indent="-609600"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4.  Reasons for competitors’ strategic change </a:t>
            </a:r>
          </a:p>
        </p:txBody>
      </p:sp>
      <p:sp>
        <p:nvSpPr>
          <p:cNvPr id="1177603" name="Rectangle 3"/>
          <p:cNvSpPr>
            <a:spLocks noChangeArrowheads="1"/>
          </p:cNvSpPr>
          <p:nvPr/>
        </p:nvSpPr>
        <p:spPr bwMode="auto">
          <a:xfrm>
            <a:off x="685800" y="457200"/>
            <a:ext cx="7769225" cy="7016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Reviewing Bases of Strategy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77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77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77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77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77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0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3CC6BE26-B45D-4A40-8A82-BA6C5E6B12C7}" type="slidenum">
              <a:rPr lang="en-US"/>
              <a:pPr/>
              <a:t>21</a:t>
            </a:fld>
            <a:endParaRPr lang="en-US"/>
          </a:p>
        </p:txBody>
      </p:sp>
      <p:sp>
        <p:nvSpPr>
          <p:cNvPr id="1179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978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Review effectiveness of strategy –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5"/>
            </a:pPr>
            <a:r>
              <a:rPr lang="en-US" sz="2800">
                <a:solidFill>
                  <a:schemeClr val="bg1"/>
                </a:solidFill>
              </a:rPr>
              <a:t>Reasons for competitors’ successful strategies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5"/>
            </a:pPr>
            <a:r>
              <a:rPr lang="en-US" sz="2800">
                <a:solidFill>
                  <a:schemeClr val="bg1"/>
                </a:solidFill>
              </a:rPr>
              <a:t>Competitors’ present market positions and profitability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5"/>
            </a:pPr>
            <a:r>
              <a:rPr lang="en-US" sz="2800">
                <a:solidFill>
                  <a:schemeClr val="bg1"/>
                </a:solidFill>
              </a:rPr>
              <a:t>Potential for competitor retaliation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5"/>
            </a:pPr>
            <a:r>
              <a:rPr lang="en-US" sz="2800">
                <a:solidFill>
                  <a:schemeClr val="bg1"/>
                </a:solidFill>
              </a:rPr>
              <a:t>Potential for cooperation with competitors </a:t>
            </a:r>
          </a:p>
        </p:txBody>
      </p:sp>
      <p:sp>
        <p:nvSpPr>
          <p:cNvPr id="1179651" name="Rectangle 3"/>
          <p:cNvSpPr>
            <a:spLocks noChangeArrowheads="1"/>
          </p:cNvSpPr>
          <p:nvPr/>
        </p:nvSpPr>
        <p:spPr bwMode="auto">
          <a:xfrm>
            <a:off x="685800" y="457200"/>
            <a:ext cx="7769225" cy="7016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Reviewing Bases of Strategy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79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79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79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79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79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65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C5F41E64-7791-4CFE-ADEB-6817C92CD3CF}" type="slidenum">
              <a:rPr lang="en-US"/>
              <a:pPr/>
              <a:t>22</a:t>
            </a:fld>
            <a:endParaRPr lang="en-US"/>
          </a:p>
        </p:txBody>
      </p:sp>
      <p:sp>
        <p:nvSpPr>
          <p:cNvPr id="1181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978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Monitor Threats and Opportunities and Weaknesses and Strengths</a:t>
            </a:r>
          </a:p>
          <a:p>
            <a:pPr marL="609600" indent="-609600"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pPr marL="609600" indent="-609600"/>
            <a:r>
              <a:rPr lang="en-US" sz="2800">
                <a:solidFill>
                  <a:schemeClr val="bg1"/>
                </a:solidFill>
              </a:rPr>
              <a:t>Are our internal strengths still strengths?</a:t>
            </a:r>
          </a:p>
          <a:p>
            <a:pPr marL="609600" indent="-609600"/>
            <a:r>
              <a:rPr lang="en-US" sz="2800">
                <a:solidFill>
                  <a:schemeClr val="bg1"/>
                </a:solidFill>
              </a:rPr>
              <a:t>Have we added additional strengths?</a:t>
            </a:r>
          </a:p>
          <a:p>
            <a:pPr marL="609600" indent="-609600"/>
            <a:r>
              <a:rPr lang="en-US" sz="2800">
                <a:solidFill>
                  <a:schemeClr val="bg1"/>
                </a:solidFill>
              </a:rPr>
              <a:t>Are our weaknesses still weaknesses?</a:t>
            </a:r>
          </a:p>
          <a:p>
            <a:pPr marL="609600" indent="-609600"/>
            <a:r>
              <a:rPr lang="en-US" sz="2800">
                <a:solidFill>
                  <a:schemeClr val="bg1"/>
                </a:solidFill>
              </a:rPr>
              <a:t>Have we other internal weaknesses?</a:t>
            </a:r>
          </a:p>
        </p:txBody>
      </p:sp>
      <p:sp>
        <p:nvSpPr>
          <p:cNvPr id="1181699" name="Rectangle 3"/>
          <p:cNvSpPr>
            <a:spLocks noChangeArrowheads="1"/>
          </p:cNvSpPr>
          <p:nvPr/>
        </p:nvSpPr>
        <p:spPr bwMode="auto">
          <a:xfrm>
            <a:off x="685800" y="457200"/>
            <a:ext cx="7769225" cy="7016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Reviewing Bases of Strategy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81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81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81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81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169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0B362A3A-5156-4E1A-9F7E-D2DD055F72BF}" type="slidenum">
              <a:rPr lang="en-US"/>
              <a:pPr/>
              <a:t>23</a:t>
            </a:fld>
            <a:endParaRPr lang="en-US"/>
          </a:p>
        </p:txBody>
      </p:sp>
      <p:sp>
        <p:nvSpPr>
          <p:cNvPr id="1183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978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Monitor Threats and Opportunities and Weaknesses and Strengths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Are opportunities still opportunities?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Other external opportunities?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Are threats still threats?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Are there other threats?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Are we vulnerable to a hostile takeover?</a:t>
            </a:r>
          </a:p>
        </p:txBody>
      </p:sp>
      <p:sp>
        <p:nvSpPr>
          <p:cNvPr id="1183747" name="Rectangle 3"/>
          <p:cNvSpPr>
            <a:spLocks noChangeArrowheads="1"/>
          </p:cNvSpPr>
          <p:nvPr/>
        </p:nvSpPr>
        <p:spPr bwMode="auto">
          <a:xfrm>
            <a:off x="685800" y="457200"/>
            <a:ext cx="7769225" cy="7016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Reviewing Bases of Strategy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83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83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83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83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83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4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D82A4B54-5766-4221-8617-B0F2989EFE4C}" type="slidenum">
              <a:rPr lang="en-US"/>
              <a:pPr/>
              <a:t>24</a:t>
            </a:fld>
            <a:endParaRPr lang="en-US"/>
          </a:p>
        </p:txBody>
      </p:sp>
      <p:sp>
        <p:nvSpPr>
          <p:cNvPr id="1175556" name="Rectangle 4"/>
          <p:cNvSpPr>
            <a:spLocks noChangeArrowheads="1"/>
          </p:cNvSpPr>
          <p:nvPr/>
        </p:nvSpPr>
        <p:spPr bwMode="auto">
          <a:xfrm>
            <a:off x="5181600" y="228600"/>
            <a:ext cx="3657600" cy="4572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Evaluation Framework</a:t>
            </a:r>
          </a:p>
        </p:txBody>
      </p:sp>
      <p:grpSp>
        <p:nvGrpSpPr>
          <p:cNvPr id="1175557" name="Group 5"/>
          <p:cNvGrpSpPr>
            <a:grpSpLocks/>
          </p:cNvGrpSpPr>
          <p:nvPr/>
        </p:nvGrpSpPr>
        <p:grpSpPr bwMode="auto">
          <a:xfrm>
            <a:off x="111125" y="227013"/>
            <a:ext cx="4538663" cy="1338262"/>
            <a:chOff x="70" y="143"/>
            <a:chExt cx="2859" cy="843"/>
          </a:xfrm>
        </p:grpSpPr>
        <p:pic>
          <p:nvPicPr>
            <p:cNvPr id="1175558" name="Picture 6"/>
            <p:cNvPicPr>
              <a:picLocks noChangeArrowheads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" y="143"/>
              <a:ext cx="2859" cy="843"/>
            </a:xfrm>
            <a:prstGeom prst="rect">
              <a:avLst/>
            </a:prstGeom>
            <a:gradFill rotWithShape="0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75559" name="Rectangle 7"/>
            <p:cNvSpPr>
              <a:spLocks noChangeArrowheads="1"/>
            </p:cNvSpPr>
            <p:nvPr/>
          </p:nvSpPr>
          <p:spPr bwMode="auto">
            <a:xfrm>
              <a:off x="205" y="176"/>
              <a:ext cx="2614" cy="656"/>
            </a:xfrm>
            <a:prstGeom prst="rect">
              <a:avLst/>
            </a:prstGeom>
            <a:gradFill rotWithShape="0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2400" b="1">
                  <a:solidFill>
                    <a:srgbClr val="003366"/>
                  </a:solidFill>
                </a:rPr>
                <a:t>I.</a:t>
              </a:r>
              <a:r>
                <a:rPr lang="en-US" sz="2400">
                  <a:solidFill>
                    <a:srgbClr val="003366"/>
                  </a:solidFill>
                </a:rPr>
                <a:t>  </a:t>
              </a:r>
              <a:r>
                <a:rPr lang="en-US" sz="2400" b="1">
                  <a:solidFill>
                    <a:srgbClr val="003366"/>
                  </a:solidFill>
                </a:rPr>
                <a:t>Review Underlying Bases</a:t>
              </a:r>
              <a:r>
                <a:rPr lang="en-US" sz="2400">
                  <a:solidFill>
                    <a:srgbClr val="003366"/>
                  </a:solidFill>
                </a:rPr>
                <a:t> </a:t>
              </a:r>
            </a:p>
          </p:txBody>
        </p:sp>
      </p:grpSp>
      <p:sp>
        <p:nvSpPr>
          <p:cNvPr id="1175560" name="Rectangle 8"/>
          <p:cNvSpPr>
            <a:spLocks noChangeArrowheads="1"/>
          </p:cNvSpPr>
          <p:nvPr/>
        </p:nvSpPr>
        <p:spPr bwMode="auto">
          <a:xfrm>
            <a:off x="306388" y="6021388"/>
            <a:ext cx="3273425" cy="6826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rgbClr val="003366"/>
                </a:solidFill>
              </a:rPr>
              <a:t>Continue present course</a:t>
            </a:r>
          </a:p>
        </p:txBody>
      </p:sp>
      <p:grpSp>
        <p:nvGrpSpPr>
          <p:cNvPr id="1175561" name="Group 9"/>
          <p:cNvGrpSpPr>
            <a:grpSpLocks/>
          </p:cNvGrpSpPr>
          <p:nvPr/>
        </p:nvGrpSpPr>
        <p:grpSpPr bwMode="auto">
          <a:xfrm>
            <a:off x="65088" y="3122613"/>
            <a:ext cx="5040312" cy="927100"/>
            <a:chOff x="41" y="1967"/>
            <a:chExt cx="2984" cy="584"/>
          </a:xfrm>
        </p:grpSpPr>
        <p:pic>
          <p:nvPicPr>
            <p:cNvPr id="1175562" name="Picture 10"/>
            <p:cNvPicPr>
              <a:picLocks noChangeArrowheads="1"/>
            </p:cNvPicPr>
            <p:nvPr/>
          </p:nvPicPr>
          <p:blipFill>
            <a:blip r:embed="rId4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" y="1967"/>
              <a:ext cx="2984" cy="584"/>
            </a:xfrm>
            <a:prstGeom prst="rect">
              <a:avLst/>
            </a:prstGeom>
            <a:gradFill rotWithShape="0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75563" name="Rectangle 11"/>
            <p:cNvSpPr>
              <a:spLocks noChangeArrowheads="1"/>
            </p:cNvSpPr>
            <p:nvPr/>
          </p:nvSpPr>
          <p:spPr bwMode="auto">
            <a:xfrm>
              <a:off x="205" y="2000"/>
              <a:ext cx="2710" cy="368"/>
            </a:xfrm>
            <a:prstGeom prst="rect">
              <a:avLst/>
            </a:prstGeom>
            <a:gradFill rotWithShape="0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2400" b="1">
                  <a:solidFill>
                    <a:srgbClr val="003366"/>
                  </a:solidFill>
                </a:rPr>
                <a:t>II.  Measure Firm Performance</a:t>
              </a:r>
            </a:p>
          </p:txBody>
        </p:sp>
      </p:grpSp>
      <p:grpSp>
        <p:nvGrpSpPr>
          <p:cNvPr id="1175564" name="Group 12"/>
          <p:cNvGrpSpPr>
            <a:grpSpLocks/>
          </p:cNvGrpSpPr>
          <p:nvPr/>
        </p:nvGrpSpPr>
        <p:grpSpPr bwMode="auto">
          <a:xfrm>
            <a:off x="5791200" y="1066800"/>
            <a:ext cx="3060700" cy="4725988"/>
            <a:chOff x="3689" y="767"/>
            <a:chExt cx="1928" cy="3320"/>
          </a:xfrm>
        </p:grpSpPr>
        <p:pic>
          <p:nvPicPr>
            <p:cNvPr id="1175565" name="Picture 13"/>
            <p:cNvPicPr>
              <a:picLocks noChangeArrowheads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9" y="767"/>
              <a:ext cx="1928" cy="3320"/>
            </a:xfrm>
            <a:prstGeom prst="rect">
              <a:avLst/>
            </a:prstGeom>
            <a:gradFill rotWithShape="0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75566" name="Rectangle 14"/>
            <p:cNvSpPr>
              <a:spLocks noChangeArrowheads="1"/>
            </p:cNvSpPr>
            <p:nvPr/>
          </p:nvSpPr>
          <p:spPr bwMode="auto">
            <a:xfrm>
              <a:off x="3853" y="800"/>
              <a:ext cx="1654" cy="3104"/>
            </a:xfrm>
            <a:prstGeom prst="rect">
              <a:avLst/>
            </a:prstGeom>
            <a:gradFill rotWithShape="0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2400" b="1">
                  <a:solidFill>
                    <a:srgbClr val="003366"/>
                  </a:solidFill>
                </a:rPr>
                <a:t>III.</a:t>
              </a:r>
            </a:p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2400" b="1">
                  <a:solidFill>
                    <a:srgbClr val="003366"/>
                  </a:solidFill>
                </a:rPr>
                <a:t>Take </a:t>
              </a:r>
            </a:p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2400" b="1">
                  <a:solidFill>
                    <a:srgbClr val="003366"/>
                  </a:solidFill>
                </a:rPr>
                <a:t>Corrective</a:t>
              </a:r>
            </a:p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2400" b="1">
                  <a:solidFill>
                    <a:srgbClr val="003366"/>
                  </a:solidFill>
                </a:rPr>
                <a:t> Actions</a:t>
              </a:r>
            </a:p>
          </p:txBody>
        </p:sp>
      </p:grpSp>
      <p:sp>
        <p:nvSpPr>
          <p:cNvPr id="1175567" name="Rectangle 15"/>
          <p:cNvSpPr>
            <a:spLocks noChangeArrowheads="1"/>
          </p:cNvSpPr>
          <p:nvPr/>
        </p:nvSpPr>
        <p:spPr bwMode="auto">
          <a:xfrm>
            <a:off x="838200" y="1676400"/>
            <a:ext cx="2130425" cy="530225"/>
          </a:xfrm>
          <a:prstGeom prst="rect">
            <a:avLst/>
          </a:prstGeom>
          <a:gradFill rotWithShape="1">
            <a:gsLst>
              <a:gs pos="0">
                <a:srgbClr val="DDDDDD">
                  <a:alpha val="50000"/>
                </a:srgbClr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rgbClr val="003366"/>
                </a:solidFill>
              </a:rPr>
              <a:t>Differences?</a:t>
            </a:r>
          </a:p>
        </p:txBody>
      </p:sp>
      <p:sp>
        <p:nvSpPr>
          <p:cNvPr id="1175568" name="Rectangle 16"/>
          <p:cNvSpPr>
            <a:spLocks noChangeArrowheads="1"/>
          </p:cNvSpPr>
          <p:nvPr/>
        </p:nvSpPr>
        <p:spPr bwMode="auto">
          <a:xfrm>
            <a:off x="839788" y="4192588"/>
            <a:ext cx="2130425" cy="5302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rgbClr val="003366"/>
                </a:solidFill>
              </a:rPr>
              <a:t>Differences?</a:t>
            </a:r>
          </a:p>
        </p:txBody>
      </p:sp>
      <p:sp>
        <p:nvSpPr>
          <p:cNvPr id="1175569" name="Oval 17"/>
          <p:cNvSpPr>
            <a:spLocks noChangeArrowheads="1"/>
          </p:cNvSpPr>
          <p:nvPr/>
        </p:nvSpPr>
        <p:spPr bwMode="auto">
          <a:xfrm>
            <a:off x="3811588" y="1525588"/>
            <a:ext cx="606425" cy="6064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 b="1">
                <a:solidFill>
                  <a:srgbClr val="003366"/>
                </a:solidFill>
              </a:rPr>
              <a:t>Yes</a:t>
            </a:r>
          </a:p>
        </p:txBody>
      </p:sp>
      <p:sp>
        <p:nvSpPr>
          <p:cNvPr id="1175570" name="Oval 18"/>
          <p:cNvSpPr>
            <a:spLocks noChangeArrowheads="1"/>
          </p:cNvSpPr>
          <p:nvPr/>
        </p:nvSpPr>
        <p:spPr bwMode="auto">
          <a:xfrm>
            <a:off x="1525588" y="5106988"/>
            <a:ext cx="606425" cy="606425"/>
          </a:xfrm>
          <a:prstGeom prst="ellipse">
            <a:avLst/>
          </a:prstGeom>
          <a:solidFill>
            <a:srgbClr val="FFCC66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 b="1">
                <a:solidFill>
                  <a:srgbClr val="003366"/>
                </a:solidFill>
              </a:rPr>
              <a:t>NO</a:t>
            </a:r>
          </a:p>
        </p:txBody>
      </p:sp>
      <p:sp>
        <p:nvSpPr>
          <p:cNvPr id="1175571" name="Oval 19"/>
          <p:cNvSpPr>
            <a:spLocks noChangeArrowheads="1"/>
          </p:cNvSpPr>
          <p:nvPr/>
        </p:nvSpPr>
        <p:spPr bwMode="auto">
          <a:xfrm>
            <a:off x="3811588" y="4116388"/>
            <a:ext cx="606425" cy="6064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 b="1">
                <a:solidFill>
                  <a:srgbClr val="003366"/>
                </a:solidFill>
              </a:rPr>
              <a:t>Yes</a:t>
            </a:r>
          </a:p>
        </p:txBody>
      </p:sp>
      <p:sp>
        <p:nvSpPr>
          <p:cNvPr id="1175572" name="Oval 20"/>
          <p:cNvSpPr>
            <a:spLocks noChangeArrowheads="1"/>
          </p:cNvSpPr>
          <p:nvPr/>
        </p:nvSpPr>
        <p:spPr bwMode="auto">
          <a:xfrm>
            <a:off x="1525588" y="2363788"/>
            <a:ext cx="606425" cy="606425"/>
          </a:xfrm>
          <a:prstGeom prst="ellipse">
            <a:avLst/>
          </a:prstGeom>
          <a:solidFill>
            <a:srgbClr val="FFCC66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 b="1">
                <a:solidFill>
                  <a:srgbClr val="003366"/>
                </a:solidFill>
              </a:rPr>
              <a:t>NO</a:t>
            </a:r>
          </a:p>
        </p:txBody>
      </p:sp>
      <p:sp>
        <p:nvSpPr>
          <p:cNvPr id="1175573" name="Line 21"/>
          <p:cNvSpPr>
            <a:spLocks noChangeShapeType="1"/>
          </p:cNvSpPr>
          <p:nvPr/>
        </p:nvSpPr>
        <p:spPr bwMode="auto">
          <a:xfrm>
            <a:off x="4421188" y="1828800"/>
            <a:ext cx="1370012" cy="0"/>
          </a:xfrm>
          <a:prstGeom prst="line">
            <a:avLst/>
          </a:prstGeom>
          <a:noFill/>
          <a:ln w="25400">
            <a:solidFill>
              <a:srgbClr val="FFCC66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4" name="Line 22"/>
          <p:cNvSpPr>
            <a:spLocks noChangeShapeType="1"/>
          </p:cNvSpPr>
          <p:nvPr/>
        </p:nvSpPr>
        <p:spPr bwMode="auto">
          <a:xfrm>
            <a:off x="4421188" y="4419600"/>
            <a:ext cx="1370012" cy="0"/>
          </a:xfrm>
          <a:prstGeom prst="line">
            <a:avLst/>
          </a:prstGeom>
          <a:noFill/>
          <a:ln w="25400">
            <a:solidFill>
              <a:srgbClr val="FFCC66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5" name="Line 23"/>
          <p:cNvSpPr>
            <a:spLocks noChangeShapeType="1"/>
          </p:cNvSpPr>
          <p:nvPr/>
        </p:nvSpPr>
        <p:spPr bwMode="auto">
          <a:xfrm>
            <a:off x="1828800" y="1373188"/>
            <a:ext cx="0" cy="303212"/>
          </a:xfrm>
          <a:prstGeom prst="line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6" name="Line 24"/>
          <p:cNvSpPr>
            <a:spLocks noChangeShapeType="1"/>
          </p:cNvSpPr>
          <p:nvPr/>
        </p:nvSpPr>
        <p:spPr bwMode="auto">
          <a:xfrm>
            <a:off x="1828800" y="2135188"/>
            <a:ext cx="0" cy="227012"/>
          </a:xfrm>
          <a:prstGeom prst="line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7" name="Line 25"/>
          <p:cNvSpPr>
            <a:spLocks noChangeShapeType="1"/>
          </p:cNvSpPr>
          <p:nvPr/>
        </p:nvSpPr>
        <p:spPr bwMode="auto">
          <a:xfrm>
            <a:off x="1828800" y="2897188"/>
            <a:ext cx="0" cy="227012"/>
          </a:xfrm>
          <a:prstGeom prst="line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8" name="Line 26"/>
          <p:cNvSpPr>
            <a:spLocks noChangeShapeType="1"/>
          </p:cNvSpPr>
          <p:nvPr/>
        </p:nvSpPr>
        <p:spPr bwMode="auto">
          <a:xfrm>
            <a:off x="1828800" y="3963988"/>
            <a:ext cx="0" cy="227012"/>
          </a:xfrm>
          <a:prstGeom prst="line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9" name="Line 27"/>
          <p:cNvSpPr>
            <a:spLocks noChangeShapeType="1"/>
          </p:cNvSpPr>
          <p:nvPr/>
        </p:nvSpPr>
        <p:spPr bwMode="auto">
          <a:xfrm>
            <a:off x="1828800" y="4725988"/>
            <a:ext cx="0" cy="379412"/>
          </a:xfrm>
          <a:prstGeom prst="line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80" name="Line 28"/>
          <p:cNvSpPr>
            <a:spLocks noChangeShapeType="1"/>
          </p:cNvSpPr>
          <p:nvPr/>
        </p:nvSpPr>
        <p:spPr bwMode="auto">
          <a:xfrm>
            <a:off x="1828800" y="5792788"/>
            <a:ext cx="0" cy="227012"/>
          </a:xfrm>
          <a:prstGeom prst="line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81" name="Line 29"/>
          <p:cNvSpPr>
            <a:spLocks noChangeShapeType="1"/>
          </p:cNvSpPr>
          <p:nvPr/>
        </p:nvSpPr>
        <p:spPr bwMode="auto">
          <a:xfrm>
            <a:off x="2973388" y="1828800"/>
            <a:ext cx="836612" cy="0"/>
          </a:xfrm>
          <a:prstGeom prst="line">
            <a:avLst/>
          </a:prstGeom>
          <a:noFill/>
          <a:ln w="25400">
            <a:solidFill>
              <a:srgbClr val="FFCC66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82" name="Line 30"/>
          <p:cNvSpPr>
            <a:spLocks noChangeShapeType="1"/>
          </p:cNvSpPr>
          <p:nvPr/>
        </p:nvSpPr>
        <p:spPr bwMode="auto">
          <a:xfrm>
            <a:off x="2973388" y="4419600"/>
            <a:ext cx="836612" cy="0"/>
          </a:xfrm>
          <a:prstGeom prst="line">
            <a:avLst/>
          </a:prstGeom>
          <a:noFill/>
          <a:ln w="25400">
            <a:solidFill>
              <a:srgbClr val="FFCC66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2A39848D-8757-43D5-8819-862C14785E87}" type="slidenum">
              <a:rPr lang="en-US"/>
              <a:pPr/>
              <a:t>25</a:t>
            </a:fld>
            <a:endParaRPr lang="en-US"/>
          </a:p>
        </p:txBody>
      </p:sp>
      <p:sp>
        <p:nvSpPr>
          <p:cNvPr id="1185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7997825" cy="289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/>
            <a:r>
              <a:rPr lang="en-US">
                <a:solidFill>
                  <a:schemeClr val="bg1"/>
                </a:solidFill>
              </a:rPr>
              <a:t>Comparing expected to actual results</a:t>
            </a:r>
          </a:p>
          <a:p>
            <a:pPr marL="609600" indent="-609600"/>
            <a:r>
              <a:rPr lang="en-US">
                <a:solidFill>
                  <a:schemeClr val="bg1"/>
                </a:solidFill>
              </a:rPr>
              <a:t>Investigating deviations from plan</a:t>
            </a:r>
          </a:p>
          <a:p>
            <a:pPr marL="609600" indent="-609600"/>
            <a:r>
              <a:rPr lang="en-US">
                <a:solidFill>
                  <a:schemeClr val="bg1"/>
                </a:solidFill>
              </a:rPr>
              <a:t>Evaluating individual performance</a:t>
            </a:r>
          </a:p>
          <a:p>
            <a:pPr marL="609600" indent="-609600"/>
            <a:r>
              <a:rPr lang="en-US">
                <a:solidFill>
                  <a:schemeClr val="bg1"/>
                </a:solidFill>
              </a:rPr>
              <a:t>Progress toward stated objectives</a:t>
            </a:r>
          </a:p>
        </p:txBody>
      </p:sp>
      <p:sp>
        <p:nvSpPr>
          <p:cNvPr id="1185795" name="Rectangle 3"/>
          <p:cNvSpPr>
            <a:spLocks noChangeArrowheads="1"/>
          </p:cNvSpPr>
          <p:nvPr/>
        </p:nvSpPr>
        <p:spPr bwMode="auto">
          <a:xfrm>
            <a:off x="685800" y="212725"/>
            <a:ext cx="7769225" cy="11906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Measuring Organizational Performance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44355CA7-3453-47E6-A828-8CD280735AEF}" type="slidenum">
              <a:rPr lang="en-US"/>
              <a:pPr/>
              <a:t>26</a:t>
            </a:fld>
            <a:endParaRPr lang="en-US"/>
          </a:p>
        </p:txBody>
      </p:sp>
      <p:sp>
        <p:nvSpPr>
          <p:cNvPr id="1187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8229600" cy="289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1"/>
                </a:solidFill>
              </a:rPr>
              <a:t>Quantitative criteria for strategy evaluation –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Financial Ratios: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Compare performance over different periods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Compare performance to competitors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Compare performance to industry averages</a:t>
            </a:r>
          </a:p>
        </p:txBody>
      </p:sp>
      <p:sp>
        <p:nvSpPr>
          <p:cNvPr id="1187843" name="Rectangle 3"/>
          <p:cNvSpPr>
            <a:spLocks noChangeArrowheads="1"/>
          </p:cNvSpPr>
          <p:nvPr/>
        </p:nvSpPr>
        <p:spPr bwMode="auto">
          <a:xfrm>
            <a:off x="685800" y="212725"/>
            <a:ext cx="7769225" cy="11906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Measuring Organizational Performance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87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87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87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87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87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42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0467E32C-0890-4309-968B-3DB770061828}" type="slidenum">
              <a:rPr lang="en-US"/>
              <a:pPr/>
              <a:t>27</a:t>
            </a:fld>
            <a:endParaRPr lang="en-US"/>
          </a:p>
        </p:txBody>
      </p:sp>
      <p:sp>
        <p:nvSpPr>
          <p:cNvPr id="1189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>
                <a:solidFill>
                  <a:schemeClr val="bg1"/>
                </a:solidFill>
              </a:rPr>
              <a:t>Key Financial Ratios –</a:t>
            </a:r>
          </a:p>
          <a:p>
            <a:pPr marL="609600" indent="-609600"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990600" lvl="1" indent="-533400"/>
            <a:r>
              <a:rPr lang="en-US">
                <a:solidFill>
                  <a:schemeClr val="bg1"/>
                </a:solidFill>
              </a:rPr>
              <a:t>Return on investment</a:t>
            </a:r>
          </a:p>
          <a:p>
            <a:pPr marL="990600" lvl="1" indent="-533400"/>
            <a:r>
              <a:rPr lang="en-US">
                <a:solidFill>
                  <a:schemeClr val="bg1"/>
                </a:solidFill>
              </a:rPr>
              <a:t>Return on equity</a:t>
            </a:r>
          </a:p>
          <a:p>
            <a:pPr marL="990600" lvl="1" indent="-533400"/>
            <a:r>
              <a:rPr lang="en-US">
                <a:solidFill>
                  <a:schemeClr val="bg1"/>
                </a:solidFill>
              </a:rPr>
              <a:t>Profit margin</a:t>
            </a:r>
          </a:p>
          <a:p>
            <a:pPr marL="990600" lvl="1" indent="-533400"/>
            <a:r>
              <a:rPr lang="en-US">
                <a:solidFill>
                  <a:schemeClr val="bg1"/>
                </a:solidFill>
              </a:rPr>
              <a:t>Market share</a:t>
            </a:r>
          </a:p>
          <a:p>
            <a:pPr marL="609600" indent="-609600"/>
            <a:endParaRPr lang="en-US">
              <a:solidFill>
                <a:schemeClr val="bg1"/>
              </a:solidFill>
            </a:endParaRPr>
          </a:p>
        </p:txBody>
      </p:sp>
      <p:sp>
        <p:nvSpPr>
          <p:cNvPr id="1189891" name="Rectangle 3"/>
          <p:cNvSpPr>
            <a:spLocks noChangeArrowheads="1"/>
          </p:cNvSpPr>
          <p:nvPr/>
        </p:nvSpPr>
        <p:spPr bwMode="auto">
          <a:xfrm>
            <a:off x="685800" y="212725"/>
            <a:ext cx="7769225" cy="11906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Measuring Organizational Performance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89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89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89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89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0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EF8E43A7-590D-4BBF-B425-6CE80C4BBC8C}" type="slidenum">
              <a:rPr lang="en-US"/>
              <a:pPr/>
              <a:t>28</a:t>
            </a:fld>
            <a:endParaRPr lang="en-US"/>
          </a:p>
        </p:txBody>
      </p:sp>
      <p:sp>
        <p:nvSpPr>
          <p:cNvPr id="1191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>
                <a:solidFill>
                  <a:schemeClr val="bg1"/>
                </a:solidFill>
              </a:rPr>
              <a:t>Key Financial Ratios –</a:t>
            </a:r>
          </a:p>
          <a:p>
            <a:pPr marL="609600" indent="-609600"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990600" lvl="1" indent="-533400"/>
            <a:r>
              <a:rPr lang="en-US">
                <a:solidFill>
                  <a:schemeClr val="bg1"/>
                </a:solidFill>
              </a:rPr>
              <a:t>Debt to equity</a:t>
            </a:r>
          </a:p>
          <a:p>
            <a:pPr marL="990600" lvl="1" indent="-533400"/>
            <a:r>
              <a:rPr lang="en-US">
                <a:solidFill>
                  <a:schemeClr val="bg1"/>
                </a:solidFill>
              </a:rPr>
              <a:t>Earnings per share</a:t>
            </a:r>
          </a:p>
          <a:p>
            <a:pPr marL="990600" lvl="1" indent="-533400"/>
            <a:r>
              <a:rPr lang="en-US">
                <a:solidFill>
                  <a:schemeClr val="bg1"/>
                </a:solidFill>
              </a:rPr>
              <a:t>Sales growth</a:t>
            </a:r>
          </a:p>
          <a:p>
            <a:pPr marL="990600" lvl="1" indent="-533400"/>
            <a:r>
              <a:rPr lang="en-US">
                <a:solidFill>
                  <a:schemeClr val="bg1"/>
                </a:solidFill>
              </a:rPr>
              <a:t>Asset growth</a:t>
            </a:r>
          </a:p>
          <a:p>
            <a:pPr marL="609600" indent="-609600"/>
            <a:endParaRPr lang="en-US">
              <a:solidFill>
                <a:schemeClr val="bg1"/>
              </a:solidFill>
            </a:endParaRPr>
          </a:p>
        </p:txBody>
      </p:sp>
      <p:sp>
        <p:nvSpPr>
          <p:cNvPr id="1191939" name="Rectangle 3"/>
          <p:cNvSpPr>
            <a:spLocks noChangeArrowheads="1"/>
          </p:cNvSpPr>
          <p:nvPr/>
        </p:nvSpPr>
        <p:spPr bwMode="auto">
          <a:xfrm>
            <a:off x="685800" y="212725"/>
            <a:ext cx="7769225" cy="11906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Measuring Organizational Performance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91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91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9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9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1938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2709D92E-65D9-4A80-BF40-49FA43DFAB04}" type="slidenum">
              <a:rPr lang="en-US"/>
              <a:pPr/>
              <a:t>29</a:t>
            </a:fld>
            <a:endParaRPr lang="en-US"/>
          </a:p>
        </p:txBody>
      </p:sp>
      <p:sp>
        <p:nvSpPr>
          <p:cNvPr id="1193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1"/>
                </a:solidFill>
              </a:rPr>
              <a:t>Qualitative evaluation of strategy -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Internal consistency of strategy</a:t>
            </a:r>
          </a:p>
          <a:p>
            <a:pPr marL="990600" lvl="1" indent="-533400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Consistency of strategy with environment</a:t>
            </a:r>
          </a:p>
          <a:p>
            <a:pPr marL="990600" lvl="1" indent="-533400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Strategy appropriate in view of resources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Acceptable degree of risk</a:t>
            </a:r>
          </a:p>
          <a:p>
            <a:pPr marL="990600" lvl="1" indent="-533400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Appropriate time frame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Workability of the strategy</a:t>
            </a:r>
          </a:p>
          <a:p>
            <a:pPr marL="609600" indent="-609600"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193987" name="Rectangle 3"/>
          <p:cNvSpPr>
            <a:spLocks noChangeArrowheads="1"/>
          </p:cNvSpPr>
          <p:nvPr/>
        </p:nvSpPr>
        <p:spPr bwMode="auto">
          <a:xfrm>
            <a:off x="685800" y="212725"/>
            <a:ext cx="7769225" cy="11906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Measuring Organizational Performance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93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93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93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93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93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93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93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398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E13A6BDB-D99B-41FA-B9A0-822382D144C5}" type="slidenum">
              <a:rPr lang="en-US"/>
              <a:pPr/>
              <a:t>3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Outline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78486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Characteristics of an Effective Evaluation System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Contingency Planning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Auditing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AC61AEC2-4DBD-405F-BE38-940A78A9E63D}" type="slidenum">
              <a:rPr lang="en-US"/>
              <a:pPr/>
              <a:t>30</a:t>
            </a:fld>
            <a:endParaRPr lang="en-US"/>
          </a:p>
        </p:txBody>
      </p:sp>
      <p:sp>
        <p:nvSpPr>
          <p:cNvPr id="1196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1"/>
                </a:solidFill>
              </a:rPr>
              <a:t>Basic requirements for effective strategy evaluation –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Economical</a:t>
            </a:r>
          </a:p>
          <a:p>
            <a:pPr marL="990600" lvl="1" indent="-533400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Meaningful</a:t>
            </a:r>
          </a:p>
          <a:p>
            <a:pPr marL="990600" lvl="1" indent="-533400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Generate useful information</a:t>
            </a:r>
          </a:p>
          <a:p>
            <a:pPr marL="990600" lvl="1" indent="-533400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Timely information</a:t>
            </a:r>
          </a:p>
          <a:p>
            <a:pPr marL="990600" lvl="1" indent="-533400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Provide a true picture of what is happening</a:t>
            </a:r>
          </a:p>
        </p:txBody>
      </p:sp>
      <p:sp>
        <p:nvSpPr>
          <p:cNvPr id="1196035" name="Rectangle 3"/>
          <p:cNvSpPr>
            <a:spLocks noChangeArrowheads="1"/>
          </p:cNvSpPr>
          <p:nvPr/>
        </p:nvSpPr>
        <p:spPr bwMode="auto">
          <a:xfrm>
            <a:off x="685800" y="487363"/>
            <a:ext cx="7769225" cy="6413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Characteristics of Evaluation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96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96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96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96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96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96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6034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D4D991F4-64F0-4F04-8692-F0BD4F0BC3EA}" type="slidenum">
              <a:rPr lang="en-US"/>
              <a:pPr/>
              <a:t>31</a:t>
            </a:fld>
            <a:endParaRPr lang="en-US"/>
          </a:p>
        </p:txBody>
      </p:sp>
      <p:sp>
        <p:nvSpPr>
          <p:cNvPr id="1202180" name="Rectangle 4"/>
          <p:cNvSpPr>
            <a:spLocks noChangeArrowheads="1"/>
          </p:cNvSpPr>
          <p:nvPr/>
        </p:nvSpPr>
        <p:spPr bwMode="auto">
          <a:xfrm>
            <a:off x="1066800" y="228600"/>
            <a:ext cx="7239000" cy="5334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Strategy-Evaluation Assessment Matrix</a:t>
            </a:r>
          </a:p>
        </p:txBody>
      </p:sp>
      <p:grpSp>
        <p:nvGrpSpPr>
          <p:cNvPr id="1202181" name="Group 5"/>
          <p:cNvGrpSpPr>
            <a:grpSpLocks/>
          </p:cNvGrpSpPr>
          <p:nvPr/>
        </p:nvGrpSpPr>
        <p:grpSpPr bwMode="auto">
          <a:xfrm>
            <a:off x="152400" y="914400"/>
            <a:ext cx="8763000" cy="5341938"/>
            <a:chOff x="96" y="576"/>
            <a:chExt cx="5520" cy="3365"/>
          </a:xfrm>
        </p:grpSpPr>
        <p:sp>
          <p:nvSpPr>
            <p:cNvPr id="1202182" name="Rectangle 6"/>
            <p:cNvSpPr>
              <a:spLocks noChangeArrowheads="1"/>
            </p:cNvSpPr>
            <p:nvPr/>
          </p:nvSpPr>
          <p:spPr bwMode="auto">
            <a:xfrm>
              <a:off x="4032" y="3692"/>
              <a:ext cx="1584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Continue course</a:t>
              </a:r>
            </a:p>
          </p:txBody>
        </p:sp>
        <p:sp>
          <p:nvSpPr>
            <p:cNvPr id="1202183" name="Rectangle 7"/>
            <p:cNvSpPr>
              <a:spLocks noChangeArrowheads="1"/>
            </p:cNvSpPr>
            <p:nvPr/>
          </p:nvSpPr>
          <p:spPr bwMode="auto">
            <a:xfrm>
              <a:off x="2496" y="3692"/>
              <a:ext cx="1536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Yes</a:t>
              </a:r>
            </a:p>
          </p:txBody>
        </p:sp>
        <p:sp>
          <p:nvSpPr>
            <p:cNvPr id="1202184" name="Rectangle 8"/>
            <p:cNvSpPr>
              <a:spLocks noChangeArrowheads="1"/>
            </p:cNvSpPr>
            <p:nvPr/>
          </p:nvSpPr>
          <p:spPr bwMode="auto">
            <a:xfrm>
              <a:off x="1296" y="3692"/>
              <a:ext cx="1200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No</a:t>
              </a:r>
            </a:p>
          </p:txBody>
        </p:sp>
        <p:sp>
          <p:nvSpPr>
            <p:cNvPr id="1202185" name="Rectangle 9"/>
            <p:cNvSpPr>
              <a:spLocks noChangeArrowheads="1"/>
            </p:cNvSpPr>
            <p:nvPr/>
          </p:nvSpPr>
          <p:spPr bwMode="auto">
            <a:xfrm>
              <a:off x="96" y="3692"/>
              <a:ext cx="1200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No</a:t>
              </a:r>
            </a:p>
          </p:txBody>
        </p:sp>
        <p:sp>
          <p:nvSpPr>
            <p:cNvPr id="1202186" name="Rectangle 10"/>
            <p:cNvSpPr>
              <a:spLocks noChangeArrowheads="1"/>
            </p:cNvSpPr>
            <p:nvPr/>
          </p:nvSpPr>
          <p:spPr bwMode="auto">
            <a:xfrm>
              <a:off x="4032" y="3443"/>
              <a:ext cx="1584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Corrective actions</a:t>
              </a:r>
            </a:p>
          </p:txBody>
        </p:sp>
        <p:sp>
          <p:nvSpPr>
            <p:cNvPr id="1202187" name="Rectangle 11"/>
            <p:cNvSpPr>
              <a:spLocks noChangeArrowheads="1"/>
            </p:cNvSpPr>
            <p:nvPr/>
          </p:nvSpPr>
          <p:spPr bwMode="auto">
            <a:xfrm>
              <a:off x="2496" y="3443"/>
              <a:ext cx="1536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No</a:t>
              </a:r>
            </a:p>
          </p:txBody>
        </p:sp>
        <p:sp>
          <p:nvSpPr>
            <p:cNvPr id="1202188" name="Rectangle 12"/>
            <p:cNvSpPr>
              <a:spLocks noChangeArrowheads="1"/>
            </p:cNvSpPr>
            <p:nvPr/>
          </p:nvSpPr>
          <p:spPr bwMode="auto">
            <a:xfrm>
              <a:off x="1296" y="3443"/>
              <a:ext cx="1200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Yes</a:t>
              </a:r>
            </a:p>
          </p:txBody>
        </p:sp>
        <p:sp>
          <p:nvSpPr>
            <p:cNvPr id="1202189" name="Rectangle 13"/>
            <p:cNvSpPr>
              <a:spLocks noChangeArrowheads="1"/>
            </p:cNvSpPr>
            <p:nvPr/>
          </p:nvSpPr>
          <p:spPr bwMode="auto">
            <a:xfrm>
              <a:off x="96" y="3443"/>
              <a:ext cx="1200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No</a:t>
              </a:r>
            </a:p>
          </p:txBody>
        </p:sp>
        <p:sp>
          <p:nvSpPr>
            <p:cNvPr id="1202190" name="Rectangle 14"/>
            <p:cNvSpPr>
              <a:spLocks noChangeArrowheads="1"/>
            </p:cNvSpPr>
            <p:nvPr/>
          </p:nvSpPr>
          <p:spPr bwMode="auto">
            <a:xfrm>
              <a:off x="4032" y="3168"/>
              <a:ext cx="1584" cy="275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Corrective actions</a:t>
              </a:r>
            </a:p>
          </p:txBody>
        </p:sp>
        <p:sp>
          <p:nvSpPr>
            <p:cNvPr id="1202191" name="Rectangle 15"/>
            <p:cNvSpPr>
              <a:spLocks noChangeArrowheads="1"/>
            </p:cNvSpPr>
            <p:nvPr/>
          </p:nvSpPr>
          <p:spPr bwMode="auto">
            <a:xfrm>
              <a:off x="2496" y="3168"/>
              <a:ext cx="1536" cy="275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Yes</a:t>
              </a:r>
            </a:p>
          </p:txBody>
        </p:sp>
        <p:sp>
          <p:nvSpPr>
            <p:cNvPr id="1202192" name="Rectangle 16"/>
            <p:cNvSpPr>
              <a:spLocks noChangeArrowheads="1"/>
            </p:cNvSpPr>
            <p:nvPr/>
          </p:nvSpPr>
          <p:spPr bwMode="auto">
            <a:xfrm>
              <a:off x="1296" y="3168"/>
              <a:ext cx="1200" cy="275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Yes</a:t>
              </a:r>
            </a:p>
          </p:txBody>
        </p:sp>
        <p:sp>
          <p:nvSpPr>
            <p:cNvPr id="1202193" name="Rectangle 17"/>
            <p:cNvSpPr>
              <a:spLocks noChangeArrowheads="1"/>
            </p:cNvSpPr>
            <p:nvPr/>
          </p:nvSpPr>
          <p:spPr bwMode="auto">
            <a:xfrm>
              <a:off x="96" y="3168"/>
              <a:ext cx="1200" cy="275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No</a:t>
              </a:r>
            </a:p>
          </p:txBody>
        </p:sp>
        <p:sp>
          <p:nvSpPr>
            <p:cNvPr id="1202194" name="Rectangle 18"/>
            <p:cNvSpPr>
              <a:spLocks noChangeArrowheads="1"/>
            </p:cNvSpPr>
            <p:nvPr/>
          </p:nvSpPr>
          <p:spPr bwMode="auto">
            <a:xfrm>
              <a:off x="4032" y="2898"/>
              <a:ext cx="1584" cy="270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Corrective actions</a:t>
              </a:r>
            </a:p>
          </p:txBody>
        </p:sp>
        <p:sp>
          <p:nvSpPr>
            <p:cNvPr id="1202195" name="Rectangle 19"/>
            <p:cNvSpPr>
              <a:spLocks noChangeArrowheads="1"/>
            </p:cNvSpPr>
            <p:nvPr/>
          </p:nvSpPr>
          <p:spPr bwMode="auto">
            <a:xfrm>
              <a:off x="2496" y="2898"/>
              <a:ext cx="1536" cy="270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No</a:t>
              </a:r>
            </a:p>
          </p:txBody>
        </p:sp>
        <p:sp>
          <p:nvSpPr>
            <p:cNvPr id="1202196" name="Rectangle 20"/>
            <p:cNvSpPr>
              <a:spLocks noChangeArrowheads="1"/>
            </p:cNvSpPr>
            <p:nvPr/>
          </p:nvSpPr>
          <p:spPr bwMode="auto">
            <a:xfrm>
              <a:off x="1296" y="2898"/>
              <a:ext cx="1200" cy="270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No</a:t>
              </a:r>
            </a:p>
          </p:txBody>
        </p:sp>
        <p:sp>
          <p:nvSpPr>
            <p:cNvPr id="1202197" name="Rectangle 21"/>
            <p:cNvSpPr>
              <a:spLocks noChangeArrowheads="1"/>
            </p:cNvSpPr>
            <p:nvPr/>
          </p:nvSpPr>
          <p:spPr bwMode="auto">
            <a:xfrm>
              <a:off x="96" y="2898"/>
              <a:ext cx="1200" cy="270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Yes</a:t>
              </a:r>
            </a:p>
          </p:txBody>
        </p:sp>
        <p:sp>
          <p:nvSpPr>
            <p:cNvPr id="1202198" name="Rectangle 22"/>
            <p:cNvSpPr>
              <a:spLocks noChangeArrowheads="1"/>
            </p:cNvSpPr>
            <p:nvPr/>
          </p:nvSpPr>
          <p:spPr bwMode="auto">
            <a:xfrm>
              <a:off x="4032" y="2649"/>
              <a:ext cx="1584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Corrective actions</a:t>
              </a:r>
            </a:p>
          </p:txBody>
        </p:sp>
        <p:sp>
          <p:nvSpPr>
            <p:cNvPr id="1202199" name="Rectangle 23"/>
            <p:cNvSpPr>
              <a:spLocks noChangeArrowheads="1"/>
            </p:cNvSpPr>
            <p:nvPr/>
          </p:nvSpPr>
          <p:spPr bwMode="auto">
            <a:xfrm>
              <a:off x="2496" y="2649"/>
              <a:ext cx="1536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Yes</a:t>
              </a:r>
            </a:p>
          </p:txBody>
        </p:sp>
        <p:sp>
          <p:nvSpPr>
            <p:cNvPr id="1202200" name="Rectangle 24"/>
            <p:cNvSpPr>
              <a:spLocks noChangeArrowheads="1"/>
            </p:cNvSpPr>
            <p:nvPr/>
          </p:nvSpPr>
          <p:spPr bwMode="auto">
            <a:xfrm>
              <a:off x="1296" y="2649"/>
              <a:ext cx="1200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No</a:t>
              </a:r>
            </a:p>
          </p:txBody>
        </p:sp>
        <p:sp>
          <p:nvSpPr>
            <p:cNvPr id="1202201" name="Rectangle 25"/>
            <p:cNvSpPr>
              <a:spLocks noChangeArrowheads="1"/>
            </p:cNvSpPr>
            <p:nvPr/>
          </p:nvSpPr>
          <p:spPr bwMode="auto">
            <a:xfrm>
              <a:off x="96" y="2649"/>
              <a:ext cx="1200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Yes</a:t>
              </a:r>
            </a:p>
          </p:txBody>
        </p:sp>
        <p:sp>
          <p:nvSpPr>
            <p:cNvPr id="1202202" name="Rectangle 26"/>
            <p:cNvSpPr>
              <a:spLocks noChangeArrowheads="1"/>
            </p:cNvSpPr>
            <p:nvPr/>
          </p:nvSpPr>
          <p:spPr bwMode="auto">
            <a:xfrm>
              <a:off x="4032" y="2400"/>
              <a:ext cx="1584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Corrective actions</a:t>
              </a:r>
            </a:p>
          </p:txBody>
        </p:sp>
        <p:sp>
          <p:nvSpPr>
            <p:cNvPr id="1202203" name="Rectangle 27"/>
            <p:cNvSpPr>
              <a:spLocks noChangeArrowheads="1"/>
            </p:cNvSpPr>
            <p:nvPr/>
          </p:nvSpPr>
          <p:spPr bwMode="auto">
            <a:xfrm>
              <a:off x="2496" y="2400"/>
              <a:ext cx="1536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No</a:t>
              </a:r>
            </a:p>
          </p:txBody>
        </p:sp>
        <p:sp>
          <p:nvSpPr>
            <p:cNvPr id="1202204" name="Rectangle 28"/>
            <p:cNvSpPr>
              <a:spLocks noChangeArrowheads="1"/>
            </p:cNvSpPr>
            <p:nvPr/>
          </p:nvSpPr>
          <p:spPr bwMode="auto">
            <a:xfrm>
              <a:off x="1296" y="2400"/>
              <a:ext cx="1200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Yes</a:t>
              </a:r>
            </a:p>
          </p:txBody>
        </p:sp>
        <p:sp>
          <p:nvSpPr>
            <p:cNvPr id="1202205" name="Rectangle 29"/>
            <p:cNvSpPr>
              <a:spLocks noChangeArrowheads="1"/>
            </p:cNvSpPr>
            <p:nvPr/>
          </p:nvSpPr>
          <p:spPr bwMode="auto">
            <a:xfrm>
              <a:off x="96" y="2400"/>
              <a:ext cx="1200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Yes</a:t>
              </a:r>
            </a:p>
          </p:txBody>
        </p:sp>
        <p:sp>
          <p:nvSpPr>
            <p:cNvPr id="1202206" name="Rectangle 30"/>
            <p:cNvSpPr>
              <a:spLocks noChangeArrowheads="1"/>
            </p:cNvSpPr>
            <p:nvPr/>
          </p:nvSpPr>
          <p:spPr bwMode="auto">
            <a:xfrm>
              <a:off x="4032" y="2093"/>
              <a:ext cx="1584" cy="307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Corrective actions</a:t>
              </a:r>
            </a:p>
          </p:txBody>
        </p:sp>
        <p:sp>
          <p:nvSpPr>
            <p:cNvPr id="1202207" name="Rectangle 31"/>
            <p:cNvSpPr>
              <a:spLocks noChangeArrowheads="1"/>
            </p:cNvSpPr>
            <p:nvPr/>
          </p:nvSpPr>
          <p:spPr bwMode="auto">
            <a:xfrm>
              <a:off x="2496" y="2093"/>
              <a:ext cx="1536" cy="307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Yes</a:t>
              </a:r>
            </a:p>
          </p:txBody>
        </p:sp>
        <p:sp>
          <p:nvSpPr>
            <p:cNvPr id="1202208" name="Rectangle 32"/>
            <p:cNvSpPr>
              <a:spLocks noChangeArrowheads="1"/>
            </p:cNvSpPr>
            <p:nvPr/>
          </p:nvSpPr>
          <p:spPr bwMode="auto">
            <a:xfrm>
              <a:off x="1296" y="2093"/>
              <a:ext cx="1200" cy="307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Yes</a:t>
              </a:r>
            </a:p>
          </p:txBody>
        </p:sp>
        <p:sp>
          <p:nvSpPr>
            <p:cNvPr id="1202209" name="Rectangle 33"/>
            <p:cNvSpPr>
              <a:spLocks noChangeArrowheads="1"/>
            </p:cNvSpPr>
            <p:nvPr/>
          </p:nvSpPr>
          <p:spPr bwMode="auto">
            <a:xfrm>
              <a:off x="96" y="2093"/>
              <a:ext cx="1200" cy="307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Yes</a:t>
              </a:r>
            </a:p>
          </p:txBody>
        </p:sp>
        <p:sp>
          <p:nvSpPr>
            <p:cNvPr id="1202210" name="Rectangle 34"/>
            <p:cNvSpPr>
              <a:spLocks noChangeArrowheads="1"/>
            </p:cNvSpPr>
            <p:nvPr/>
          </p:nvSpPr>
          <p:spPr bwMode="auto">
            <a:xfrm>
              <a:off x="4032" y="1844"/>
              <a:ext cx="1584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Corrective actions</a:t>
              </a:r>
            </a:p>
          </p:txBody>
        </p:sp>
        <p:sp>
          <p:nvSpPr>
            <p:cNvPr id="1202211" name="Rectangle 35"/>
            <p:cNvSpPr>
              <a:spLocks noChangeArrowheads="1"/>
            </p:cNvSpPr>
            <p:nvPr/>
          </p:nvSpPr>
          <p:spPr bwMode="auto">
            <a:xfrm>
              <a:off x="2496" y="1844"/>
              <a:ext cx="1536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No</a:t>
              </a:r>
            </a:p>
          </p:txBody>
        </p:sp>
        <p:sp>
          <p:nvSpPr>
            <p:cNvPr id="1202212" name="Rectangle 36"/>
            <p:cNvSpPr>
              <a:spLocks noChangeArrowheads="1"/>
            </p:cNvSpPr>
            <p:nvPr/>
          </p:nvSpPr>
          <p:spPr bwMode="auto">
            <a:xfrm>
              <a:off x="1296" y="1844"/>
              <a:ext cx="1200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No</a:t>
              </a:r>
            </a:p>
          </p:txBody>
        </p:sp>
        <p:sp>
          <p:nvSpPr>
            <p:cNvPr id="1202213" name="Rectangle 37"/>
            <p:cNvSpPr>
              <a:spLocks noChangeArrowheads="1"/>
            </p:cNvSpPr>
            <p:nvPr/>
          </p:nvSpPr>
          <p:spPr bwMode="auto">
            <a:xfrm>
              <a:off x="96" y="1844"/>
              <a:ext cx="1200" cy="249"/>
            </a:xfrm>
            <a:prstGeom prst="rect">
              <a:avLst/>
            </a:prstGeom>
            <a:solidFill>
              <a:srgbClr val="FEF0F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>
                  <a:solidFill>
                    <a:srgbClr val="FFCC66"/>
                  </a:solidFill>
                  <a:latin typeface="Tahoma" pitchFamily="34" charset="0"/>
                </a:rPr>
                <a:t>No</a:t>
              </a:r>
            </a:p>
          </p:txBody>
        </p:sp>
        <p:sp>
          <p:nvSpPr>
            <p:cNvPr id="1202214" name="Rectangle 38"/>
            <p:cNvSpPr>
              <a:spLocks noChangeArrowheads="1"/>
            </p:cNvSpPr>
            <p:nvPr/>
          </p:nvSpPr>
          <p:spPr bwMode="auto">
            <a:xfrm>
              <a:off x="4147" y="576"/>
              <a:ext cx="1469" cy="1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b"/>
            <a:lstStyle/>
            <a:p>
              <a:pPr algn="ctr">
                <a:buSzTx/>
                <a:buFontTx/>
                <a:buNone/>
              </a:pPr>
              <a:r>
                <a:rPr lang="en-US" sz="1800" b="1">
                  <a:latin typeface="Tahoma" pitchFamily="34" charset="0"/>
                </a:rPr>
                <a:t>Result</a:t>
              </a:r>
            </a:p>
          </p:txBody>
        </p:sp>
        <p:sp>
          <p:nvSpPr>
            <p:cNvPr id="1202215" name="Rectangle 39"/>
            <p:cNvSpPr>
              <a:spLocks noChangeArrowheads="1"/>
            </p:cNvSpPr>
            <p:nvPr/>
          </p:nvSpPr>
          <p:spPr bwMode="auto">
            <a:xfrm>
              <a:off x="2496" y="576"/>
              <a:ext cx="1651" cy="1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b"/>
            <a:lstStyle/>
            <a:p>
              <a:pPr algn="ctr">
                <a:buSzTx/>
                <a:buFontTx/>
                <a:buNone/>
              </a:pPr>
              <a:r>
                <a:rPr lang="en-US" sz="1800" b="1">
                  <a:latin typeface="Tahoma" pitchFamily="34" charset="0"/>
                </a:rPr>
                <a:t>Has the firm progressed satisfactorily toward achieving its stated objectives?</a:t>
              </a:r>
            </a:p>
          </p:txBody>
        </p:sp>
        <p:sp>
          <p:nvSpPr>
            <p:cNvPr id="1202216" name="Rectangle 40"/>
            <p:cNvSpPr>
              <a:spLocks noChangeArrowheads="1"/>
            </p:cNvSpPr>
            <p:nvPr/>
          </p:nvSpPr>
          <p:spPr bwMode="auto">
            <a:xfrm>
              <a:off x="1296" y="576"/>
              <a:ext cx="1200" cy="1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b"/>
            <a:lstStyle/>
            <a:p>
              <a:pPr algn="ctr">
                <a:buSzTx/>
                <a:buFontTx/>
                <a:buNone/>
              </a:pPr>
              <a:r>
                <a:rPr lang="en-US" sz="1800" b="1">
                  <a:latin typeface="Tahoma" pitchFamily="34" charset="0"/>
                </a:rPr>
                <a:t>Have major changes occurred in the firm’s external strategic position?</a:t>
              </a:r>
            </a:p>
          </p:txBody>
        </p:sp>
        <p:sp>
          <p:nvSpPr>
            <p:cNvPr id="1202217" name="Rectangle 41"/>
            <p:cNvSpPr>
              <a:spLocks noChangeArrowheads="1"/>
            </p:cNvSpPr>
            <p:nvPr/>
          </p:nvSpPr>
          <p:spPr bwMode="auto">
            <a:xfrm>
              <a:off x="96" y="576"/>
              <a:ext cx="1200" cy="1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b"/>
            <a:lstStyle/>
            <a:p>
              <a:pPr algn="ctr">
                <a:buSzTx/>
                <a:buFontTx/>
                <a:buNone/>
              </a:pPr>
              <a:r>
                <a:rPr lang="en-US" sz="1800" b="1">
                  <a:latin typeface="Tahoma" pitchFamily="34" charset="0"/>
                </a:rPr>
                <a:t>Have major changes occurred in the firm’s internal strategic position?</a:t>
              </a:r>
            </a:p>
          </p:txBody>
        </p:sp>
        <p:sp>
          <p:nvSpPr>
            <p:cNvPr id="1202218" name="Line 42"/>
            <p:cNvSpPr>
              <a:spLocks noChangeShapeType="1"/>
            </p:cNvSpPr>
            <p:nvPr/>
          </p:nvSpPr>
          <p:spPr bwMode="auto">
            <a:xfrm>
              <a:off x="97" y="576"/>
              <a:ext cx="55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19" name="Line 43"/>
            <p:cNvSpPr>
              <a:spLocks noChangeShapeType="1"/>
            </p:cNvSpPr>
            <p:nvPr/>
          </p:nvSpPr>
          <p:spPr bwMode="auto">
            <a:xfrm>
              <a:off x="97" y="3941"/>
              <a:ext cx="1199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20" name="Line 44"/>
            <p:cNvSpPr>
              <a:spLocks noChangeShapeType="1"/>
            </p:cNvSpPr>
            <p:nvPr/>
          </p:nvSpPr>
          <p:spPr bwMode="auto">
            <a:xfrm>
              <a:off x="96" y="1845"/>
              <a:ext cx="0" cy="24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21" name="Line 45"/>
            <p:cNvSpPr>
              <a:spLocks noChangeShapeType="1"/>
            </p:cNvSpPr>
            <p:nvPr/>
          </p:nvSpPr>
          <p:spPr bwMode="auto">
            <a:xfrm>
              <a:off x="5616" y="1845"/>
              <a:ext cx="0" cy="24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22" name="Line 46"/>
            <p:cNvSpPr>
              <a:spLocks noChangeShapeType="1"/>
            </p:cNvSpPr>
            <p:nvPr/>
          </p:nvSpPr>
          <p:spPr bwMode="auto">
            <a:xfrm>
              <a:off x="96" y="577"/>
              <a:ext cx="0" cy="1267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23" name="Line 47"/>
            <p:cNvSpPr>
              <a:spLocks noChangeShapeType="1"/>
            </p:cNvSpPr>
            <p:nvPr/>
          </p:nvSpPr>
          <p:spPr bwMode="auto">
            <a:xfrm>
              <a:off x="5616" y="577"/>
              <a:ext cx="0" cy="1267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24" name="Line 48"/>
            <p:cNvSpPr>
              <a:spLocks noChangeShapeType="1"/>
            </p:cNvSpPr>
            <p:nvPr/>
          </p:nvSpPr>
          <p:spPr bwMode="auto">
            <a:xfrm>
              <a:off x="96" y="3693"/>
              <a:ext cx="0" cy="24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25" name="Line 49"/>
            <p:cNvSpPr>
              <a:spLocks noChangeShapeType="1"/>
            </p:cNvSpPr>
            <p:nvPr/>
          </p:nvSpPr>
          <p:spPr bwMode="auto">
            <a:xfrm>
              <a:off x="5616" y="3693"/>
              <a:ext cx="0" cy="24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26" name="Line 50"/>
            <p:cNvSpPr>
              <a:spLocks noChangeShapeType="1"/>
            </p:cNvSpPr>
            <p:nvPr/>
          </p:nvSpPr>
          <p:spPr bwMode="auto">
            <a:xfrm>
              <a:off x="96" y="2094"/>
              <a:ext cx="0" cy="30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27" name="Line 51"/>
            <p:cNvSpPr>
              <a:spLocks noChangeShapeType="1"/>
            </p:cNvSpPr>
            <p:nvPr/>
          </p:nvSpPr>
          <p:spPr bwMode="auto">
            <a:xfrm>
              <a:off x="5616" y="2094"/>
              <a:ext cx="0" cy="30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28" name="Line 52"/>
            <p:cNvSpPr>
              <a:spLocks noChangeShapeType="1"/>
            </p:cNvSpPr>
            <p:nvPr/>
          </p:nvSpPr>
          <p:spPr bwMode="auto">
            <a:xfrm>
              <a:off x="96" y="2401"/>
              <a:ext cx="0" cy="24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29" name="Line 53"/>
            <p:cNvSpPr>
              <a:spLocks noChangeShapeType="1"/>
            </p:cNvSpPr>
            <p:nvPr/>
          </p:nvSpPr>
          <p:spPr bwMode="auto">
            <a:xfrm>
              <a:off x="5616" y="2401"/>
              <a:ext cx="0" cy="24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30" name="Line 54"/>
            <p:cNvSpPr>
              <a:spLocks noChangeShapeType="1"/>
            </p:cNvSpPr>
            <p:nvPr/>
          </p:nvSpPr>
          <p:spPr bwMode="auto">
            <a:xfrm>
              <a:off x="96" y="2650"/>
              <a:ext cx="0" cy="24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31" name="Line 55"/>
            <p:cNvSpPr>
              <a:spLocks noChangeShapeType="1"/>
            </p:cNvSpPr>
            <p:nvPr/>
          </p:nvSpPr>
          <p:spPr bwMode="auto">
            <a:xfrm>
              <a:off x="5616" y="2650"/>
              <a:ext cx="0" cy="24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32" name="Line 56"/>
            <p:cNvSpPr>
              <a:spLocks noChangeShapeType="1"/>
            </p:cNvSpPr>
            <p:nvPr/>
          </p:nvSpPr>
          <p:spPr bwMode="auto">
            <a:xfrm>
              <a:off x="96" y="2899"/>
              <a:ext cx="0" cy="269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33" name="Line 57"/>
            <p:cNvSpPr>
              <a:spLocks noChangeShapeType="1"/>
            </p:cNvSpPr>
            <p:nvPr/>
          </p:nvSpPr>
          <p:spPr bwMode="auto">
            <a:xfrm>
              <a:off x="5616" y="2899"/>
              <a:ext cx="0" cy="269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34" name="Line 58"/>
            <p:cNvSpPr>
              <a:spLocks noChangeShapeType="1"/>
            </p:cNvSpPr>
            <p:nvPr/>
          </p:nvSpPr>
          <p:spPr bwMode="auto">
            <a:xfrm>
              <a:off x="96" y="3169"/>
              <a:ext cx="0" cy="27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35" name="Line 59"/>
            <p:cNvSpPr>
              <a:spLocks noChangeShapeType="1"/>
            </p:cNvSpPr>
            <p:nvPr/>
          </p:nvSpPr>
          <p:spPr bwMode="auto">
            <a:xfrm>
              <a:off x="5616" y="3169"/>
              <a:ext cx="0" cy="274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36" name="Line 60"/>
            <p:cNvSpPr>
              <a:spLocks noChangeShapeType="1"/>
            </p:cNvSpPr>
            <p:nvPr/>
          </p:nvSpPr>
          <p:spPr bwMode="auto">
            <a:xfrm>
              <a:off x="96" y="3444"/>
              <a:ext cx="0" cy="24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37" name="Line 61"/>
            <p:cNvSpPr>
              <a:spLocks noChangeShapeType="1"/>
            </p:cNvSpPr>
            <p:nvPr/>
          </p:nvSpPr>
          <p:spPr bwMode="auto">
            <a:xfrm>
              <a:off x="5616" y="3444"/>
              <a:ext cx="0" cy="24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38" name="Line 62"/>
            <p:cNvSpPr>
              <a:spLocks noChangeShapeType="1"/>
            </p:cNvSpPr>
            <p:nvPr/>
          </p:nvSpPr>
          <p:spPr bwMode="auto">
            <a:xfrm>
              <a:off x="1297" y="3941"/>
              <a:ext cx="1199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39" name="Line 63"/>
            <p:cNvSpPr>
              <a:spLocks noChangeShapeType="1"/>
            </p:cNvSpPr>
            <p:nvPr/>
          </p:nvSpPr>
          <p:spPr bwMode="auto">
            <a:xfrm>
              <a:off x="2497" y="3941"/>
              <a:ext cx="153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240" name="Line 64"/>
            <p:cNvSpPr>
              <a:spLocks noChangeShapeType="1"/>
            </p:cNvSpPr>
            <p:nvPr/>
          </p:nvSpPr>
          <p:spPr bwMode="auto">
            <a:xfrm>
              <a:off x="4033" y="3941"/>
              <a:ext cx="1583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>
                <a:solidFill>
                  <a:schemeClr val="accent3"/>
                </a:solidFill>
              </a:rPr>
              <a:t>Kaplan and Norton’s scenario</a:t>
            </a:r>
            <a:r>
              <a:rPr lang="en-US" sz="2400" dirty="0" smtClean="0">
                <a:solidFill>
                  <a:schemeClr val="accent3"/>
                </a:solidFill>
              </a:rPr>
              <a:t>…</a:t>
            </a:r>
          </a:p>
          <a:p>
            <a:pPr lvl="1"/>
            <a:r>
              <a:rPr lang="en-US" sz="1600" dirty="0" smtClean="0">
                <a:solidFill>
                  <a:schemeClr val="accent3"/>
                </a:solidFill>
              </a:rPr>
              <a:t>Imagine entering the cockpit of a modern jet airplane and seeing only a single instrument there. How would you feel about boarding the plane after the following conversation with the pilot?</a:t>
            </a:r>
          </a:p>
          <a:p>
            <a:pPr lvl="2"/>
            <a:r>
              <a:rPr lang="en-US" sz="1600" dirty="0" smtClean="0">
                <a:solidFill>
                  <a:schemeClr val="accent3"/>
                </a:solidFill>
              </a:rPr>
              <a:t>Q: I am surprised to see you operating the plane with only a single instrument. What does it measure?</a:t>
            </a:r>
          </a:p>
          <a:p>
            <a:pPr lvl="2"/>
            <a:r>
              <a:rPr lang="en-US" sz="1600" dirty="0" smtClean="0">
                <a:solidFill>
                  <a:schemeClr val="accent3"/>
                </a:solidFill>
              </a:rPr>
              <a:t>A: Airspeed. I’m really working on airspeed this flight.</a:t>
            </a:r>
          </a:p>
          <a:p>
            <a:pPr lvl="2"/>
            <a:r>
              <a:rPr lang="en-US" sz="1600" dirty="0" smtClean="0">
                <a:solidFill>
                  <a:schemeClr val="accent3"/>
                </a:solidFill>
              </a:rPr>
              <a:t>Q: That’s good. Airspeed certainly seems important. But what about altitude? Would not an altimeter be helpful?</a:t>
            </a:r>
          </a:p>
          <a:p>
            <a:pPr lvl="2"/>
            <a:r>
              <a:rPr lang="en-US" sz="1600" dirty="0" smtClean="0">
                <a:solidFill>
                  <a:schemeClr val="accent3"/>
                </a:solidFill>
              </a:rPr>
              <a:t>A: I worked on the altitude for the last few flights and I have gotten pretty good on it. Now I have to concentrate on proper airspeed.</a:t>
            </a:r>
          </a:p>
          <a:p>
            <a:pPr lvl="2"/>
            <a:r>
              <a:rPr lang="en-US" sz="1600" dirty="0" smtClean="0">
                <a:solidFill>
                  <a:schemeClr val="accent3"/>
                </a:solidFill>
              </a:rPr>
              <a:t>Q: But I notice you don’t have a fuel gauge. Wouldn’t that be useful?</a:t>
            </a:r>
          </a:p>
          <a:p>
            <a:pPr lvl="2"/>
            <a:r>
              <a:rPr lang="en-US" sz="1600" dirty="0" smtClean="0">
                <a:solidFill>
                  <a:schemeClr val="accent3"/>
                </a:solidFill>
              </a:rPr>
              <a:t>A: You are right; fuel is significant, but I can’t concentrate on doing too many things well at the same time. So on this flight, I’m focusing on airspeed. Once I get to be excellent at airspeed, as well as altitude, I intend to concentrate on fuel consumption on the next set of flights.</a:t>
            </a:r>
            <a:endParaRPr lang="en-US" sz="1600" dirty="0" smtClean="0">
              <a:solidFill>
                <a:schemeClr val="accent3"/>
              </a:solidFill>
            </a:endParaRPr>
          </a:p>
          <a:p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976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analogy with business is not that far fetched.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Focusing </a:t>
            </a:r>
            <a:r>
              <a:rPr lang="en-US" dirty="0" smtClean="0">
                <a:solidFill>
                  <a:schemeClr val="bg1"/>
                </a:solidFill>
              </a:rPr>
              <a:t>on one thing in an </a:t>
            </a:r>
            <a:r>
              <a:rPr lang="en-US" dirty="0" smtClean="0">
                <a:solidFill>
                  <a:schemeClr val="bg1"/>
                </a:solidFill>
              </a:rPr>
              <a:t>	excellent </a:t>
            </a:r>
            <a:r>
              <a:rPr lang="en-US" dirty="0" smtClean="0">
                <a:solidFill>
                  <a:schemeClr val="bg1"/>
                </a:solidFill>
              </a:rPr>
              <a:t>manner ignoring all others is a disaster for air flight as well as businesses.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87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purpose of balanced scorecard is to: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“translate strategy into measures that uniquely communicate your vision to the organization”</a:t>
            </a:r>
          </a:p>
        </p:txBody>
      </p:sp>
    </p:spTree>
    <p:extLst>
      <p:ext uri="{BB962C8B-B14F-4D97-AF65-F5344CB8AC3E}">
        <p14:creationId xmlns:p14="http://schemas.microsoft.com/office/powerpoint/2010/main" val="263822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" lvl="0" indent="0">
              <a:buNone/>
            </a:pP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balanced scorecard</a:t>
            </a:r>
            <a:r>
              <a:rPr lang="en-US" dirty="0">
                <a:solidFill>
                  <a:schemeClr val="bg1"/>
                </a:solidFill>
              </a:rPr>
              <a:t> consists of four perspectives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lvl="0"/>
            <a:r>
              <a:rPr lang="en-US" u="sng" dirty="0" smtClean="0">
                <a:solidFill>
                  <a:schemeClr val="bg1"/>
                </a:solidFill>
              </a:rPr>
              <a:t>Financial perspective:</a:t>
            </a:r>
            <a:r>
              <a:rPr lang="en-US" dirty="0" smtClean="0">
                <a:solidFill>
                  <a:schemeClr val="bg1"/>
                </a:solidFill>
              </a:rPr>
              <a:t> Ultimate results that the business provide to its shareholders </a:t>
            </a:r>
            <a:r>
              <a:rPr lang="en-US" dirty="0" err="1" smtClean="0">
                <a:solidFill>
                  <a:schemeClr val="bg1"/>
                </a:solidFill>
              </a:rPr>
              <a:t>i.e</a:t>
            </a:r>
            <a:r>
              <a:rPr lang="en-US" dirty="0" smtClean="0">
                <a:solidFill>
                  <a:schemeClr val="bg1"/>
                </a:solidFill>
              </a:rPr>
              <a:t>  revenue growth, ROI.</a:t>
            </a:r>
          </a:p>
          <a:p>
            <a:pPr lvl="0"/>
            <a:r>
              <a:rPr lang="en-US" u="sng" dirty="0" smtClean="0">
                <a:solidFill>
                  <a:schemeClr val="bg1"/>
                </a:solidFill>
              </a:rPr>
              <a:t>Internal perspective:</a:t>
            </a:r>
            <a:r>
              <a:rPr lang="en-US" dirty="0" smtClean="0">
                <a:solidFill>
                  <a:schemeClr val="bg1"/>
                </a:solidFill>
              </a:rPr>
              <a:t> Key Internal Processes </a:t>
            </a:r>
            <a:r>
              <a:rPr lang="en-US" dirty="0" err="1" smtClean="0">
                <a:solidFill>
                  <a:schemeClr val="bg1"/>
                </a:solidFill>
              </a:rPr>
              <a:t>i.e</a:t>
            </a:r>
            <a:r>
              <a:rPr lang="en-US" dirty="0" smtClean="0">
                <a:solidFill>
                  <a:schemeClr val="bg1"/>
                </a:solidFill>
              </a:rPr>
              <a:t> quality levels, productivity, cycle time.</a:t>
            </a:r>
          </a:p>
          <a:p>
            <a:pPr lvl="0"/>
            <a:r>
              <a:rPr lang="en-US" u="sng" dirty="0" smtClean="0">
                <a:solidFill>
                  <a:schemeClr val="bg1"/>
                </a:solidFill>
              </a:rPr>
              <a:t>Customer perspective:</a:t>
            </a:r>
            <a:r>
              <a:rPr lang="en-US" dirty="0" smtClean="0">
                <a:solidFill>
                  <a:schemeClr val="bg1"/>
                </a:solidFill>
              </a:rPr>
              <a:t> Focus on customer’s needs and satisfaction </a:t>
            </a:r>
            <a:r>
              <a:rPr lang="en-US" dirty="0" err="1" smtClean="0">
                <a:solidFill>
                  <a:schemeClr val="bg1"/>
                </a:solidFill>
              </a:rPr>
              <a:t>i.e</a:t>
            </a:r>
            <a:r>
              <a:rPr lang="en-US" dirty="0" smtClean="0">
                <a:solidFill>
                  <a:schemeClr val="bg1"/>
                </a:solidFill>
              </a:rPr>
              <a:t> Service level, satisfaction ratings, repeat business.</a:t>
            </a:r>
          </a:p>
          <a:p>
            <a:pPr lvl="0"/>
            <a:r>
              <a:rPr lang="en-US" u="sng" dirty="0" smtClean="0">
                <a:solidFill>
                  <a:schemeClr val="bg1"/>
                </a:solidFill>
              </a:rPr>
              <a:t>Innovation </a:t>
            </a:r>
            <a:r>
              <a:rPr lang="en-US" u="sng" dirty="0">
                <a:solidFill>
                  <a:schemeClr val="bg1"/>
                </a:solidFill>
              </a:rPr>
              <a:t>and learning </a:t>
            </a:r>
            <a:r>
              <a:rPr lang="en-US" u="sng" dirty="0" smtClean="0">
                <a:solidFill>
                  <a:schemeClr val="bg1"/>
                </a:solidFill>
              </a:rPr>
              <a:t>perspectives</a:t>
            </a:r>
            <a:r>
              <a:rPr lang="en-US" dirty="0" smtClean="0">
                <a:solidFill>
                  <a:schemeClr val="bg1"/>
                </a:solidFill>
              </a:rPr>
              <a:t>: Focus on Organization’s people and infrastructure i.e. employee satisfaction, market innovation, skill development</a:t>
            </a: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good balanced Scorecard contains both leading and lagging measures and indicators. Lagging measures (outcomes) tell what has happened; leading measures (performance drivers) predict what will happen.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2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8499B628-D910-4CFB-A998-6108B72AABA7}" type="slidenum">
              <a:rPr lang="en-US"/>
              <a:pPr/>
              <a:t>37</a:t>
            </a:fld>
            <a:endParaRPr lang="en-US"/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229600" cy="2667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>
                <a:solidFill>
                  <a:schemeClr val="bg1"/>
                </a:solidFill>
              </a:rPr>
              <a:t>Premise of sound strategic management –</a:t>
            </a:r>
          </a:p>
          <a:p>
            <a:pPr marL="609600" indent="-609600"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990600" lvl="1" indent="-533400"/>
            <a:r>
              <a:rPr lang="en-US">
                <a:solidFill>
                  <a:schemeClr val="bg1"/>
                </a:solidFill>
              </a:rPr>
              <a:t>Planning to deal with unfavorable and favorable events before they occur. </a:t>
            </a:r>
          </a:p>
        </p:txBody>
      </p:sp>
      <p:sp>
        <p:nvSpPr>
          <p:cNvPr id="1198083" name="Rectangle 3"/>
          <p:cNvSpPr>
            <a:spLocks noChangeArrowheads="1"/>
          </p:cNvSpPr>
          <p:nvPr/>
        </p:nvSpPr>
        <p:spPr bwMode="auto">
          <a:xfrm>
            <a:off x="685800" y="487363"/>
            <a:ext cx="7769225" cy="6413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Contingency Planning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98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98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082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779141A2-6A60-4406-8694-5C6C7275F534}" type="slidenum">
              <a:rPr lang="en-US"/>
              <a:pPr/>
              <a:t>38</a:t>
            </a:fld>
            <a:endParaRPr lang="en-US"/>
          </a:p>
        </p:txBody>
      </p:sp>
      <p:sp>
        <p:nvSpPr>
          <p:cNvPr id="1200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229600" cy="2667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>
                <a:solidFill>
                  <a:schemeClr val="bg1"/>
                </a:solidFill>
              </a:rPr>
              <a:t>Contingency Planning –</a:t>
            </a:r>
          </a:p>
          <a:p>
            <a:pPr marL="609600" indent="-609600"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990600" lvl="1" indent="-533400"/>
            <a:r>
              <a:rPr lang="en-US">
                <a:solidFill>
                  <a:schemeClr val="bg1"/>
                </a:solidFill>
              </a:rPr>
              <a:t>Alternative plans that can be put into effect if certain key events do not occur as expected</a:t>
            </a:r>
          </a:p>
        </p:txBody>
      </p:sp>
      <p:sp>
        <p:nvSpPr>
          <p:cNvPr id="1200131" name="Rectangle 3"/>
          <p:cNvSpPr>
            <a:spLocks noChangeArrowheads="1"/>
          </p:cNvSpPr>
          <p:nvPr/>
        </p:nvSpPr>
        <p:spPr bwMode="auto">
          <a:xfrm>
            <a:off x="685800" y="487363"/>
            <a:ext cx="7769225" cy="6413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Contingency Planning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00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0130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61FC34FA-1C3A-4862-BF76-7D6FDDD17830}" type="slidenum">
              <a:rPr lang="en-US"/>
              <a:pPr/>
              <a:t>39</a:t>
            </a:fld>
            <a:endParaRPr lang="en-US"/>
          </a:p>
        </p:txBody>
      </p:sp>
      <p:sp>
        <p:nvSpPr>
          <p:cNvPr id="1205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Financial audits to determine correspondence between assertions based on strategic plans and established criteria</a:t>
            </a:r>
          </a:p>
          <a:p>
            <a:pPr marL="609600" indent="-609600"/>
            <a:endParaRPr lang="en-US">
              <a:solidFill>
                <a:schemeClr val="bg1"/>
              </a:solidFill>
            </a:endParaRP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Environmental audits to insure sound and safe practices</a:t>
            </a:r>
            <a:endParaRPr lang="en-US" sz="2800">
              <a:solidFill>
                <a:schemeClr val="bg1"/>
              </a:solidFill>
            </a:endParaRPr>
          </a:p>
          <a:p>
            <a:pPr marL="609600" indent="-609600">
              <a:buFontTx/>
              <a:buNone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205251" name="Rectangle 3"/>
          <p:cNvSpPr>
            <a:spLocks noChangeArrowheads="1"/>
          </p:cNvSpPr>
          <p:nvPr/>
        </p:nvSpPr>
        <p:spPr bwMode="auto">
          <a:xfrm>
            <a:off x="685800" y="487363"/>
            <a:ext cx="7769225" cy="6413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Auditing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F91F1233-7B01-4A77-B1E6-87D6EFEAF315}" type="slidenum">
              <a:rPr lang="en-US"/>
              <a:pPr/>
              <a:t>4</a:t>
            </a:fld>
            <a:endParaRPr lang="en-US"/>
          </a:p>
        </p:txBody>
      </p:sp>
      <p:sp>
        <p:nvSpPr>
          <p:cNvPr id="115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Outline</a:t>
            </a: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78486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Using Computers to Evaluate Strategy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Guidelines for Effective Strategic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5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15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3E713387-4ED5-4049-8941-A7183B520906}" type="slidenum">
              <a:rPr lang="en-US"/>
              <a:pPr/>
              <a:t>40</a:t>
            </a:fld>
            <a:endParaRPr lang="en-US"/>
          </a:p>
        </p:txBody>
      </p:sp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Key Terms</a:t>
            </a:r>
          </a:p>
        </p:txBody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4025" cy="4341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Advantage</a:t>
            </a: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Auditing</a:t>
            </a: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Consistency</a:t>
            </a: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Consonance</a:t>
            </a: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Contingency Plans</a:t>
            </a: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Corporate Agility</a:t>
            </a: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Feasibility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2499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7635B18D-B991-4159-87EB-32AB6175CF15}" type="slidenum">
              <a:rPr lang="en-US"/>
              <a:pPr/>
              <a:t>41</a:t>
            </a:fld>
            <a:endParaRPr lang="en-US"/>
          </a:p>
        </p:txBody>
      </p:sp>
      <p:sp>
        <p:nvSpPr>
          <p:cNvPr id="100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Key Terms</a:t>
            </a:r>
          </a:p>
        </p:txBody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74025" cy="3276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Future Shock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Management by Wandering Around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Measuring Organizational Performance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Planning Process Audit (PPA)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Reviewing the Underlying Bases of an Organization’s Strategy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547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44D34F01-B095-4B5C-94B5-0D5145B949AE}" type="slidenum">
              <a:rPr lang="en-US"/>
              <a:pPr/>
              <a:t>42</a:t>
            </a:fld>
            <a:endParaRPr lang="en-US"/>
          </a:p>
        </p:txBody>
      </p:sp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Key Terms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074025" cy="2209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Revised EFE Matrix</a:t>
            </a: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Revised IFE Matrix</a:t>
            </a: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Taking Corrective Actions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65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3E75360F-8AE8-48EF-B926-1E24A7228680}" type="slidenum">
              <a:rPr lang="en-US"/>
              <a:pPr/>
              <a:t>5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762000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Implementing Strategies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69225" cy="4722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endParaRPr lang="en-US" i="1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i="1">
                <a:solidFill>
                  <a:schemeClr val="bg1"/>
                </a:solidFill>
              </a:rPr>
              <a:t>Organizations are most vulnerable when they are at the peak of their success.</a:t>
            </a:r>
          </a:p>
          <a:p>
            <a:pPr>
              <a:buFontTx/>
              <a:buNone/>
            </a:pPr>
            <a:endParaRPr lang="en-US" i="1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i="1">
                <a:solidFill>
                  <a:schemeClr val="bg1"/>
                </a:solidFill>
              </a:rPr>
              <a:t>-- </a:t>
            </a:r>
            <a:r>
              <a:rPr lang="en-US">
                <a:solidFill>
                  <a:schemeClr val="bg1"/>
                </a:solidFill>
              </a:rPr>
              <a:t>R.T. Lenz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97D7E3D8-F288-4903-BE34-D6AF5419D0E0}" type="slidenum">
              <a:rPr lang="en-US"/>
              <a:pPr/>
              <a:t>6</a:t>
            </a:fld>
            <a:endParaRPr lang="en-US"/>
          </a:p>
        </p:txBody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997825" cy="3276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Systematic Review, Evaluation &amp; Control –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Strategies become obsolete</a:t>
            </a:r>
          </a:p>
          <a:p>
            <a:pPr lvl="1"/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Internal environments are dynamic</a:t>
            </a:r>
          </a:p>
          <a:p>
            <a:pPr lvl="1"/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External environments are dynamic</a:t>
            </a:r>
          </a:p>
        </p:txBody>
      </p:sp>
      <p:sp>
        <p:nvSpPr>
          <p:cNvPr id="1012740" name="Rectangle 4"/>
          <p:cNvSpPr>
            <a:spLocks noChangeArrowheads="1"/>
          </p:cNvSpPr>
          <p:nvPr/>
        </p:nvSpPr>
        <p:spPr bwMode="auto">
          <a:xfrm>
            <a:off x="762000" y="312738"/>
            <a:ext cx="7769225" cy="14319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Strategy Review, Evaluation &amp; Control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1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1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1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273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E0D1C259-EA31-4B4F-BB14-E0D54170D997}" type="slidenum">
              <a:rPr lang="en-US"/>
              <a:pPr/>
              <a:t>7</a:t>
            </a:fld>
            <a:endParaRPr lang="en-US"/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97825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Strategy evaluation is vital to the organization’s well-being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Alert management to potential or actual problems in a timely fashion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Erroneous strategic decisions can have severe negative impact on organizations</a:t>
            </a:r>
          </a:p>
        </p:txBody>
      </p:sp>
      <p:sp>
        <p:nvSpPr>
          <p:cNvPr id="1020932" name="Rectangle 4"/>
          <p:cNvSpPr>
            <a:spLocks noChangeArrowheads="1"/>
          </p:cNvSpPr>
          <p:nvPr/>
        </p:nvSpPr>
        <p:spPr bwMode="auto">
          <a:xfrm>
            <a:off x="609600" y="457200"/>
            <a:ext cx="78486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Strategy Evaluation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15A5BC76-3640-450C-B348-B60565B27D8D}" type="slidenum">
              <a:rPr lang="en-US"/>
              <a:pPr/>
              <a:t>8</a:t>
            </a:fld>
            <a:endParaRPr lang="en-US"/>
          </a:p>
        </p:txBody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978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>
                <a:solidFill>
                  <a:schemeClr val="bg1"/>
                </a:solidFill>
              </a:rPr>
              <a:t>3 Basic Activities –</a:t>
            </a:r>
          </a:p>
          <a:p>
            <a:pPr marL="609600" indent="-609600"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990600" lvl="1" indent="-53340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Examining the underlying bases of a firms’ strategy</a:t>
            </a:r>
          </a:p>
          <a:p>
            <a:pPr marL="990600" lvl="1" indent="-53340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Comparing expected to actual results</a:t>
            </a:r>
          </a:p>
          <a:p>
            <a:pPr marL="990600" lvl="1" indent="-53340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Corrective actions to ensure performance conforms to plans</a:t>
            </a:r>
          </a:p>
        </p:txBody>
      </p:sp>
      <p:sp>
        <p:nvSpPr>
          <p:cNvPr id="1016836" name="Rectangle 4"/>
          <p:cNvSpPr>
            <a:spLocks noChangeArrowheads="1"/>
          </p:cNvSpPr>
          <p:nvPr/>
        </p:nvSpPr>
        <p:spPr bwMode="auto">
          <a:xfrm>
            <a:off x="609600" y="228600"/>
            <a:ext cx="7769225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Strategy Evaluation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1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1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1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68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9-</a:t>
            </a:r>
            <a:fld id="{1053653E-AA89-49FB-9CD8-8F6F5C104C30}" type="slidenum">
              <a:rPr lang="en-US"/>
              <a:pPr/>
              <a:t>9</a:t>
            </a:fld>
            <a:endParaRPr lang="en-US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997825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Strategy evaluation –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lvl="1"/>
            <a:r>
              <a:rPr lang="en-US">
                <a:solidFill>
                  <a:schemeClr val="bg1"/>
                </a:solidFill>
              </a:rPr>
              <a:t>Complex  and sensitive undertaking</a:t>
            </a:r>
          </a:p>
          <a:p>
            <a:pPr lvl="1"/>
            <a:endParaRPr lang="en-US">
              <a:solidFill>
                <a:schemeClr val="bg1"/>
              </a:solidFill>
            </a:endParaRPr>
          </a:p>
          <a:p>
            <a:pPr lvl="1"/>
            <a:r>
              <a:rPr lang="en-US">
                <a:solidFill>
                  <a:schemeClr val="bg1"/>
                </a:solidFill>
              </a:rPr>
              <a:t>Overemphasis can be costly and counterproductive</a:t>
            </a:r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685800" y="723900"/>
            <a:ext cx="7769225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Strategy Evaluation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BCBC7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371600" marR="0" indent="-2667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 typeface="Wingdings" pitchFamily="2" charset="2"/>
          <a:buChar char="Ø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BCBC7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371600" marR="0" indent="-2667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 typeface="Wingdings" pitchFamily="2" charset="2"/>
          <a:buChar char="Ø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11240</TotalTime>
  <Words>1604</Words>
  <Application>Microsoft Office PowerPoint</Application>
  <PresentationFormat>On-screen Show (4:3)</PresentationFormat>
  <Paragraphs>443</Paragraphs>
  <Slides>42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Default Design</vt:lpstr>
      <vt:lpstr>Chapter 9: Strategy Review, Evaluation and Control</vt:lpstr>
      <vt:lpstr>Chapter Outline</vt:lpstr>
      <vt:lpstr>Chapter Outline</vt:lpstr>
      <vt:lpstr>Chapter Outline</vt:lpstr>
      <vt:lpstr>Implementing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Balanced Scorecard</vt:lpstr>
      <vt:lpstr>Balanced Scorecard</vt:lpstr>
      <vt:lpstr>Balanced Scorecard</vt:lpstr>
      <vt:lpstr>Balanced Scorecard</vt:lpstr>
      <vt:lpstr>Balanced Scorecard</vt:lpstr>
      <vt:lpstr>PowerPoint Presentation</vt:lpstr>
      <vt:lpstr>PowerPoint Presentation</vt:lpstr>
      <vt:lpstr>PowerPoint Presentation</vt:lpstr>
      <vt:lpstr>Key Terms</vt:lpstr>
      <vt:lpstr>Key Terms</vt:lpstr>
      <vt:lpstr>Key Terms</vt:lpstr>
    </vt:vector>
  </TitlesOfParts>
  <Company>chelte &amp;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 Concepts &amp; Cases Eighth Edition Fred R. David</dc:title>
  <dc:creator>anthony chelte</dc:creator>
  <cp:lastModifiedBy>Home</cp:lastModifiedBy>
  <cp:revision>330</cp:revision>
  <dcterms:created xsi:type="dcterms:W3CDTF">2000-03-19T12:55:30Z</dcterms:created>
  <dcterms:modified xsi:type="dcterms:W3CDTF">2017-01-11T14:46:37Z</dcterms:modified>
</cp:coreProperties>
</file>